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0" r:id="rId4"/>
    <p:sldId id="258" r:id="rId5"/>
    <p:sldId id="265" r:id="rId6"/>
    <p:sldId id="282" r:id="rId7"/>
    <p:sldId id="280" r:id="rId8"/>
    <p:sldId id="283" r:id="rId9"/>
    <p:sldId id="281" r:id="rId10"/>
    <p:sldId id="267" r:id="rId11"/>
    <p:sldId id="277" r:id="rId12"/>
    <p:sldId id="284" r:id="rId13"/>
    <p:sldId id="285" r:id="rId14"/>
    <p:sldId id="260" r:id="rId15"/>
    <p:sldId id="259" r:id="rId16"/>
    <p:sldId id="268" r:id="rId17"/>
    <p:sldId id="269" r:id="rId18"/>
    <p:sldId id="271" r:id="rId19"/>
    <p:sldId id="275" r:id="rId20"/>
    <p:sldId id="273" r:id="rId21"/>
    <p:sldId id="276" r:id="rId22"/>
    <p:sldId id="263"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52B"/>
    <a:srgbClr val="2C35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2965E-F790-4057-B2B0-5F625919DE7E}" v="13" dt="2023-12-06T15:30:48.703"/>
    <p1510:client id="{118EE1A1-89D8-4A58-96F2-73425F2EA931}" v="12" dt="2023-12-06T20:17:59.139"/>
    <p1510:client id="{22560A95-D13A-4A49-A745-F36368163868}" v="57" dt="2023-12-07T08:54:54.901"/>
    <p1510:client id="{89A0EDA5-BD48-42A6-868F-29AC42773363}" v="1" dt="2023-12-07T09:01:12.203"/>
    <p1510:client id="{8D8A90FB-754B-4286-B987-84BA50C33845}" v="102" dt="2023-12-07T09:08:16.618"/>
    <p1510:client id="{9D2B71A6-3C55-4789-95B4-704DF0F13B78}" v="356" dt="2023-12-06T21:19:07.206"/>
    <p1510:client id="{9F04036B-BD04-408C-8AEB-F727537EE30B}" v="21" dt="2023-12-07T09:35:13.076"/>
    <p1510:client id="{C9EF1461-E5E3-4465-8E2A-21C80DF6DA23}" v="1" dt="2023-12-07T09:02:11.998"/>
    <p1510:client id="{D632440A-9697-4728-B178-CCFC0C03144E}" v="1" dt="2023-12-07T00:58:24.718"/>
    <p1510:client id="{E41271ED-B3D1-46B7-B7DC-280D29825DEA}" v="46" dt="2023-12-07T08:38:00.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de-DE"/>
              <a:t>Mastertitelformat bearbeiten</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a:p>
        </p:txBody>
      </p:sp>
      <p:sp>
        <p:nvSpPr>
          <p:cNvPr id="4" name="Date Placeholder 3"/>
          <p:cNvSpPr>
            <a:spLocks noGrp="1"/>
          </p:cNvSpPr>
          <p:nvPr>
            <p:ph type="dt" sz="half" idx="10"/>
          </p:nvPr>
        </p:nvSpPr>
        <p:spPr/>
        <p:txBody>
          <a:bodyPr/>
          <a:lstStyle/>
          <a:p>
            <a:fld id="{446D1C55-7CE7-4B0C-B6B3-37E20B979943}" type="datetimeFigureOut">
              <a:rPr lang="de-DE" smtClean="0"/>
              <a:t>07.12.2023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B7C78D-F91D-4A02-8D66-A121E2F7A85A}" type="slidenum">
              <a:rPr lang="de-DE" smtClean="0"/>
              <a:t>‹Nr.›</a:t>
            </a:fld>
            <a:endParaRPr lang="de-D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05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46D1C55-7CE7-4B0C-B6B3-37E20B979943}" type="datetimeFigureOut">
              <a:rPr lang="de-DE" smtClean="0"/>
              <a:t>07.12.2023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402650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46D1C55-7CE7-4B0C-B6B3-37E20B979943}" type="datetimeFigureOut">
              <a:rPr lang="de-DE" smtClean="0"/>
              <a:t>07.12.2023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103523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446D1C55-7CE7-4B0C-B6B3-37E20B979943}" type="datetimeFigureOut">
              <a:rPr lang="de-DE" smtClean="0"/>
              <a:t>07.12.2023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16385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de-DE"/>
              <a:t>Mastertitelformat bearbeiten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46D1C55-7CE7-4B0C-B6B3-37E20B979943}" type="datetimeFigureOut">
              <a:rPr lang="de-DE" smtClean="0"/>
              <a:t>07.12.2023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FB7C78D-F91D-4A02-8D66-A121E2F7A85A}" type="slidenum">
              <a:rPr lang="de-DE" smtClean="0"/>
              <a:t>‹Nr.›</a:t>
            </a:fld>
            <a:endParaRPr lang="de-D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75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de-DE"/>
              <a:t>Mastertitelformat bearbeiten</a:t>
            </a:r>
            <a:endParaRPr lang="en-US"/>
          </a:p>
        </p:txBody>
      </p:sp>
      <p:sp>
        <p:nvSpPr>
          <p:cNvPr id="3" name="Content Placeholder 2"/>
          <p:cNvSpPr>
            <a:spLocks noGrp="1"/>
          </p:cNvSpPr>
          <p:nvPr>
            <p:ph sz="half" idx="1"/>
          </p:nvPr>
        </p:nvSpPr>
        <p:spPr>
          <a:xfrm>
            <a:off x="1097278" y="1845734"/>
            <a:ext cx="4937760" cy="402335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446D1C55-7CE7-4B0C-B6B3-37E20B979943}" type="datetimeFigureOut">
              <a:rPr lang="de-DE" smtClean="0"/>
              <a:t>07.12.2023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2110234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de-DE"/>
              <a:t>Mastertitelformat bearbeiten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9728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1792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446D1C55-7CE7-4B0C-B6B3-37E20B979943}" type="datetimeFigureOut">
              <a:rPr lang="de-DE" smtClean="0"/>
              <a:t>07.12.2023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19475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fld id="{446D1C55-7CE7-4B0C-B6B3-37E20B979943}" type="datetimeFigureOut">
              <a:rPr lang="de-DE" smtClean="0"/>
              <a:t>07.12.2023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90801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6D1C55-7CE7-4B0C-B6B3-37E20B979943}" type="datetimeFigureOut">
              <a:rPr lang="de-DE" smtClean="0"/>
              <a:t>07.12.2023</a:t>
            </a:fld>
            <a:endParaRPr lang="de-D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de-DE"/>
          </a:p>
        </p:txBody>
      </p:sp>
      <p:sp>
        <p:nvSpPr>
          <p:cNvPr id="9" name="Slide Number Placeholder 8"/>
          <p:cNvSpPr>
            <a:spLocks noGrp="1"/>
          </p:cNvSpPr>
          <p:nvPr>
            <p:ph type="sldNum" sz="quarter" idx="12"/>
          </p:nvPr>
        </p:nvSpPr>
        <p:spPr/>
        <p:txBody>
          <a:bodyPr/>
          <a:lstStyle/>
          <a:p>
            <a:fld id="{0FB7C78D-F91D-4A02-8D66-A121E2F7A85A}" type="slidenum">
              <a:rPr lang="de-DE" smtClean="0"/>
              <a:t>‹Nr.›</a:t>
            </a:fld>
            <a:endParaRPr lang="de-DE"/>
          </a:p>
        </p:txBody>
      </p:sp>
    </p:spTree>
    <p:extLst>
      <p:ext uri="{BB962C8B-B14F-4D97-AF65-F5344CB8AC3E}">
        <p14:creationId xmlns:p14="http://schemas.microsoft.com/office/powerpoint/2010/main" val="2501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de-DE"/>
              <a:t>Mastertitelformat bearbeiten</a:t>
            </a:r>
            <a:endParaRPr lang="en-US"/>
          </a:p>
        </p:txBody>
      </p:sp>
      <p:sp>
        <p:nvSpPr>
          <p:cNvPr id="3" name="Content Placeholder 2"/>
          <p:cNvSpPr>
            <a:spLocks noGrp="1"/>
          </p:cNvSpPr>
          <p:nvPr>
            <p:ph idx="1"/>
          </p:nvPr>
        </p:nvSpPr>
        <p:spPr>
          <a:xfrm>
            <a:off x="4800600" y="731520"/>
            <a:ext cx="6492240" cy="52578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46D1C55-7CE7-4B0C-B6B3-37E20B979943}" type="datetimeFigureOut">
              <a:rPr lang="de-DE" smtClean="0"/>
              <a:t>07.12.2023</a:t>
            </a:fld>
            <a:endParaRPr lang="de-D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de-D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FB7C78D-F91D-4A02-8D66-A121E2F7A85A}" type="slidenum">
              <a:rPr lang="de-DE" smtClean="0"/>
              <a:t>‹Nr.›</a:t>
            </a:fld>
            <a:endParaRPr lang="de-DE"/>
          </a:p>
        </p:txBody>
      </p:sp>
    </p:spTree>
    <p:extLst>
      <p:ext uri="{BB962C8B-B14F-4D97-AF65-F5344CB8AC3E}">
        <p14:creationId xmlns:p14="http://schemas.microsoft.com/office/powerpoint/2010/main" val="283481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de-DE"/>
              <a:t>Mastertitelformat bearbeiten</a:t>
            </a:r>
            <a:endParaRPr lang="en-US"/>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lvl1pPr>
              <a:defRPr>
                <a:solidFill>
                  <a:schemeClr val="tx2"/>
                </a:solidFill>
              </a:defRPr>
            </a:lvl1pPr>
          </a:lstStyle>
          <a:p>
            <a:fld id="{446D1C55-7CE7-4B0C-B6B3-37E20B979943}" type="datetimeFigureOut">
              <a:rPr lang="de-DE" smtClean="0"/>
              <a:t>07.12.2023</a:t>
            </a:fld>
            <a:endParaRPr lang="de-DE"/>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de-D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FB7C78D-F91D-4A02-8D66-A121E2F7A85A}" type="slidenum">
              <a:rPr lang="de-DE" smtClean="0"/>
              <a:t>‹Nr.›</a:t>
            </a:fld>
            <a:endParaRPr lang="de-DE"/>
          </a:p>
        </p:txBody>
      </p:sp>
    </p:spTree>
    <p:extLst>
      <p:ext uri="{BB962C8B-B14F-4D97-AF65-F5344CB8AC3E}">
        <p14:creationId xmlns:p14="http://schemas.microsoft.com/office/powerpoint/2010/main" val="314292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de-DE"/>
              <a:t>Mastertitelformat bearbeiten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6D1C55-7CE7-4B0C-B6B3-37E20B979943}" type="datetimeFigureOut">
              <a:rPr lang="de-DE" smtClean="0"/>
              <a:t>07.12.2023</a:t>
            </a:fld>
            <a:endParaRPr lang="de-D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de-D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FB7C78D-F91D-4A02-8D66-A121E2F7A85A}" type="slidenum">
              <a:rPr lang="de-DE" smtClean="0"/>
              <a:t>‹Nr.›</a:t>
            </a:fld>
            <a:endParaRPr lang="de-D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1721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hyperlink" Target="https://www.paypal.com/paypalme/dhbwhu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B1AB8483-0C32-3BB6-5CE8-ECDA199F0375}"/>
              </a:ext>
            </a:extLst>
          </p:cNvPr>
          <p:cNvSpPr>
            <a:spLocks noGrp="1"/>
          </p:cNvSpPr>
          <p:nvPr>
            <p:ph type="subTitle" idx="1"/>
          </p:nvPr>
        </p:nvSpPr>
        <p:spPr>
          <a:xfrm>
            <a:off x="1102967" y="4608508"/>
            <a:ext cx="5706673" cy="1208141"/>
          </a:xfrm>
        </p:spPr>
        <p:txBody>
          <a:bodyPr vert="horz" lIns="91440" tIns="45720" rIns="91440" bIns="45720" rtlCol="0">
            <a:normAutofit/>
          </a:bodyPr>
          <a:lstStyle/>
          <a:p>
            <a:pPr algn="l"/>
            <a:r>
              <a:rPr lang="de-DE" sz="2000">
                <a:solidFill>
                  <a:schemeClr val="tx1"/>
                </a:solidFill>
                <a:ea typeface="Calibri"/>
                <a:cs typeface="Calibri"/>
              </a:rPr>
              <a:t>Dennis, Furkan, Jonas, Josha, Max</a:t>
            </a:r>
          </a:p>
        </p:txBody>
      </p:sp>
      <p:pic>
        <p:nvPicPr>
          <p:cNvPr id="5" name="Grafik 4" descr="Ein Bild, das Schrift, Text, Grafiken, Logo enthält.">
            <a:extLst>
              <a:ext uri="{FF2B5EF4-FFF2-40B4-BE49-F238E27FC236}">
                <a16:creationId xmlns:a16="http://schemas.microsoft.com/office/drawing/2014/main" id="{CED5577D-974F-E702-2480-534FC6A86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663" y="1857346"/>
            <a:ext cx="5706673" cy="2039675"/>
          </a:xfrm>
          <a:prstGeom prst="rect">
            <a:avLst/>
          </a:prstGeom>
        </p:spPr>
      </p:pic>
    </p:spTree>
    <p:extLst>
      <p:ext uri="{BB962C8B-B14F-4D97-AF65-F5344CB8AC3E}">
        <p14:creationId xmlns:p14="http://schemas.microsoft.com/office/powerpoint/2010/main" val="2928575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4BDB1-A170-44F5-926E-AE2D9D514B53}"/>
              </a:ext>
            </a:extLst>
          </p:cNvPr>
          <p:cNvSpPr>
            <a:spLocks noGrp="1"/>
          </p:cNvSpPr>
          <p:nvPr>
            <p:ph type="title"/>
          </p:nvPr>
        </p:nvSpPr>
        <p:spPr/>
        <p:txBody>
          <a:bodyPr/>
          <a:lstStyle/>
          <a:p>
            <a:r>
              <a:rPr lang="de-DE"/>
              <a:t>Project management – Setup </a:t>
            </a:r>
          </a:p>
        </p:txBody>
      </p:sp>
      <p:pic>
        <p:nvPicPr>
          <p:cNvPr id="4" name="Inhaltsplatzhalter 3" descr="Ein Bild, das Grafiken, Screenshot, Grafikdesign, Clipart enthält.&#10;&#10;Beschreibung automatisch generiert.">
            <a:extLst>
              <a:ext uri="{FF2B5EF4-FFF2-40B4-BE49-F238E27FC236}">
                <a16:creationId xmlns:a16="http://schemas.microsoft.com/office/drawing/2014/main" id="{8A4E097E-5EAC-147A-0CF5-E78F2F46A595}"/>
              </a:ext>
            </a:extLst>
          </p:cNvPr>
          <p:cNvPicPr>
            <a:picLocks noGrp="1" noChangeAspect="1"/>
          </p:cNvPicPr>
          <p:nvPr>
            <p:ph idx="1"/>
          </p:nvPr>
        </p:nvPicPr>
        <p:blipFill>
          <a:blip r:embed="rId2"/>
          <a:stretch>
            <a:fillRect/>
          </a:stretch>
        </p:blipFill>
        <p:spPr>
          <a:xfrm>
            <a:off x="1015813" y="2297517"/>
            <a:ext cx="3105136" cy="2754536"/>
          </a:xfrm>
        </p:spPr>
      </p:pic>
      <p:sp>
        <p:nvSpPr>
          <p:cNvPr id="5" name="Textfeld 4">
            <a:extLst>
              <a:ext uri="{FF2B5EF4-FFF2-40B4-BE49-F238E27FC236}">
                <a16:creationId xmlns:a16="http://schemas.microsoft.com/office/drawing/2014/main" id="{615BB057-D695-8C17-F5B1-979C64FAC503}"/>
              </a:ext>
            </a:extLst>
          </p:cNvPr>
          <p:cNvSpPr txBox="1"/>
          <p:nvPr/>
        </p:nvSpPr>
        <p:spPr>
          <a:xfrm>
            <a:off x="1045388" y="5422166"/>
            <a:ext cx="2720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i="1">
                <a:cs typeface="Calibri"/>
              </a:rPr>
              <a:t>Developers</a:t>
            </a:r>
          </a:p>
        </p:txBody>
      </p:sp>
      <p:sp>
        <p:nvSpPr>
          <p:cNvPr id="6" name="Textfeld 5">
            <a:extLst>
              <a:ext uri="{FF2B5EF4-FFF2-40B4-BE49-F238E27FC236}">
                <a16:creationId xmlns:a16="http://schemas.microsoft.com/office/drawing/2014/main" id="{A4638A19-1F84-2D2F-033D-B57101F612E7}"/>
              </a:ext>
            </a:extLst>
          </p:cNvPr>
          <p:cNvSpPr txBox="1"/>
          <p:nvPr/>
        </p:nvSpPr>
        <p:spPr>
          <a:xfrm>
            <a:off x="1240611" y="2109669"/>
            <a:ext cx="1183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err="1">
                <a:cs typeface="Calibri"/>
              </a:rPr>
              <a:t>Josha</a:t>
            </a:r>
            <a:r>
              <a:rPr lang="de-DE">
                <a:cs typeface="Calibri"/>
              </a:rPr>
              <a:t> - </a:t>
            </a:r>
            <a:r>
              <a:rPr lang="de-DE" i="1">
                <a:cs typeface="Calibri"/>
              </a:rPr>
              <a:t>PO</a:t>
            </a:r>
          </a:p>
        </p:txBody>
      </p:sp>
      <p:sp>
        <p:nvSpPr>
          <p:cNvPr id="7" name="Textfeld 6">
            <a:extLst>
              <a:ext uri="{FF2B5EF4-FFF2-40B4-BE49-F238E27FC236}">
                <a16:creationId xmlns:a16="http://schemas.microsoft.com/office/drawing/2014/main" id="{AD44AB2C-1F1B-0147-5EDD-42EDA579E696}"/>
              </a:ext>
            </a:extLst>
          </p:cNvPr>
          <p:cNvSpPr txBox="1"/>
          <p:nvPr/>
        </p:nvSpPr>
        <p:spPr>
          <a:xfrm>
            <a:off x="2361571" y="2109668"/>
            <a:ext cx="1366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cs typeface="Calibri"/>
              </a:rPr>
              <a:t>Dennis - </a:t>
            </a:r>
            <a:r>
              <a:rPr lang="de-DE" i="1">
                <a:cs typeface="Calibri"/>
              </a:rPr>
              <a:t>SM</a:t>
            </a:r>
          </a:p>
        </p:txBody>
      </p:sp>
      <p:sp>
        <p:nvSpPr>
          <p:cNvPr id="8" name="Textfeld 7">
            <a:extLst>
              <a:ext uri="{FF2B5EF4-FFF2-40B4-BE49-F238E27FC236}">
                <a16:creationId xmlns:a16="http://schemas.microsoft.com/office/drawing/2014/main" id="{A88B7FCD-7FC1-7B63-F149-288135DF0D5C}"/>
              </a:ext>
            </a:extLst>
          </p:cNvPr>
          <p:cNvSpPr txBox="1"/>
          <p:nvPr/>
        </p:nvSpPr>
        <p:spPr>
          <a:xfrm>
            <a:off x="1064280" y="5056908"/>
            <a:ext cx="894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cs typeface="Calibri"/>
              </a:rPr>
              <a:t>Furkan</a:t>
            </a:r>
          </a:p>
        </p:txBody>
      </p:sp>
      <p:sp>
        <p:nvSpPr>
          <p:cNvPr id="9" name="Textfeld 8">
            <a:extLst>
              <a:ext uri="{FF2B5EF4-FFF2-40B4-BE49-F238E27FC236}">
                <a16:creationId xmlns:a16="http://schemas.microsoft.com/office/drawing/2014/main" id="{3D0F2031-42F5-2BC2-FF08-7861C82D1CFD}"/>
              </a:ext>
            </a:extLst>
          </p:cNvPr>
          <p:cNvSpPr txBox="1"/>
          <p:nvPr/>
        </p:nvSpPr>
        <p:spPr>
          <a:xfrm>
            <a:off x="1958527" y="5056907"/>
            <a:ext cx="894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cs typeface="Calibri"/>
              </a:rPr>
              <a:t>Jonas</a:t>
            </a:r>
          </a:p>
        </p:txBody>
      </p:sp>
      <p:sp>
        <p:nvSpPr>
          <p:cNvPr id="10" name="Textfeld 9">
            <a:extLst>
              <a:ext uri="{FF2B5EF4-FFF2-40B4-BE49-F238E27FC236}">
                <a16:creationId xmlns:a16="http://schemas.microsoft.com/office/drawing/2014/main" id="{DE23912E-4B53-C26F-FC0C-6C7CE665453D}"/>
              </a:ext>
            </a:extLst>
          </p:cNvPr>
          <p:cNvSpPr txBox="1"/>
          <p:nvPr/>
        </p:nvSpPr>
        <p:spPr>
          <a:xfrm>
            <a:off x="2833882" y="5056907"/>
            <a:ext cx="894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cs typeface="Calibri"/>
              </a:rPr>
              <a:t>Max</a:t>
            </a:r>
          </a:p>
        </p:txBody>
      </p:sp>
      <p:sp>
        <p:nvSpPr>
          <p:cNvPr id="3" name="Textfeld 2">
            <a:extLst>
              <a:ext uri="{FF2B5EF4-FFF2-40B4-BE49-F238E27FC236}">
                <a16:creationId xmlns:a16="http://schemas.microsoft.com/office/drawing/2014/main" id="{B7190A7F-B306-EC1B-450F-F9C743DF780F}"/>
              </a:ext>
            </a:extLst>
          </p:cNvPr>
          <p:cNvSpPr txBox="1"/>
          <p:nvPr/>
        </p:nvSpPr>
        <p:spPr>
          <a:xfrm>
            <a:off x="6335306" y="2216727"/>
            <a:ext cx="4162660" cy="121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de-DE" err="1">
                <a:ea typeface="+mn-lt"/>
                <a:cs typeface="+mn-lt"/>
              </a:rPr>
              <a:t>Dailies</a:t>
            </a:r>
            <a:r>
              <a:rPr lang="de-DE">
                <a:ea typeface="+mn-lt"/>
                <a:cs typeface="+mn-lt"/>
              </a:rPr>
              <a:t> on Mondays and </a:t>
            </a:r>
            <a:r>
              <a:rPr lang="de-DE" err="1">
                <a:ea typeface="+mn-lt"/>
                <a:cs typeface="+mn-lt"/>
              </a:rPr>
              <a:t>Thursdays</a:t>
            </a:r>
            <a:endParaRPr lang="de-DE">
              <a:ea typeface="+mn-lt"/>
              <a:cs typeface="+mn-lt"/>
            </a:endParaRPr>
          </a:p>
          <a:p>
            <a:pPr marL="285750" indent="-285750">
              <a:buFont typeface="Arial"/>
              <a:buChar char="•"/>
            </a:pPr>
            <a:r>
              <a:rPr lang="de-DE" err="1">
                <a:ea typeface="+mn-lt"/>
                <a:cs typeface="+mn-lt"/>
              </a:rPr>
              <a:t>Weeklies</a:t>
            </a:r>
            <a:r>
              <a:rPr lang="de-DE">
                <a:ea typeface="+mn-lt"/>
                <a:cs typeface="+mn-lt"/>
              </a:rPr>
              <a:t> on </a:t>
            </a:r>
            <a:r>
              <a:rPr lang="de-DE" err="1">
                <a:ea typeface="+mn-lt"/>
                <a:cs typeface="+mn-lt"/>
              </a:rPr>
              <a:t>Tuesdays</a:t>
            </a:r>
            <a:endParaRPr lang="de-DE">
              <a:ea typeface="+mn-lt"/>
              <a:cs typeface="+mn-lt"/>
            </a:endParaRPr>
          </a:p>
          <a:p>
            <a:pPr marL="285750" indent="-285750">
              <a:buFont typeface="Arial"/>
              <a:buChar char="•"/>
            </a:pPr>
            <a:r>
              <a:rPr lang="de-DE">
                <a:ea typeface="+mn-lt"/>
                <a:cs typeface="+mn-lt"/>
              </a:rPr>
              <a:t>Sprint Review, </a:t>
            </a:r>
            <a:r>
              <a:rPr lang="de-DE" err="1">
                <a:ea typeface="+mn-lt"/>
                <a:cs typeface="+mn-lt"/>
              </a:rPr>
              <a:t>Retrospective</a:t>
            </a:r>
            <a:r>
              <a:rPr lang="de-DE">
                <a:ea typeface="+mn-lt"/>
                <a:cs typeface="+mn-lt"/>
              </a:rPr>
              <a:t> and </a:t>
            </a:r>
            <a:r>
              <a:rPr lang="de-DE" err="1">
                <a:ea typeface="+mn-lt"/>
                <a:cs typeface="+mn-lt"/>
              </a:rPr>
              <a:t>Planning</a:t>
            </a:r>
            <a:r>
              <a:rPr lang="de-DE">
                <a:ea typeface="+mn-lt"/>
                <a:cs typeface="+mn-lt"/>
              </a:rPr>
              <a:t> on </a:t>
            </a:r>
            <a:r>
              <a:rPr lang="de-DE" err="1">
                <a:ea typeface="+mn-lt"/>
                <a:cs typeface="+mn-lt"/>
              </a:rPr>
              <a:t>every</a:t>
            </a:r>
            <a:r>
              <a:rPr lang="de-DE">
                <a:ea typeface="+mn-lt"/>
                <a:cs typeface="+mn-lt"/>
              </a:rPr>
              <a:t> </a:t>
            </a:r>
            <a:r>
              <a:rPr lang="de-DE" err="1">
                <a:ea typeface="+mn-lt"/>
                <a:cs typeface="+mn-lt"/>
              </a:rPr>
              <a:t>second</a:t>
            </a:r>
            <a:r>
              <a:rPr lang="de-DE">
                <a:ea typeface="+mn-lt"/>
                <a:cs typeface="+mn-lt"/>
              </a:rPr>
              <a:t> </a:t>
            </a:r>
            <a:r>
              <a:rPr lang="de-DE" err="1">
                <a:ea typeface="+mn-lt"/>
                <a:cs typeface="+mn-lt"/>
              </a:rPr>
              <a:t>Thursday</a:t>
            </a:r>
            <a:endParaRPr lang="de-DE">
              <a:ea typeface="+mn-lt"/>
              <a:cs typeface="+mn-lt"/>
            </a:endParaRPr>
          </a:p>
        </p:txBody>
      </p:sp>
      <p:sp>
        <p:nvSpPr>
          <p:cNvPr id="11" name="Textfeld 10">
            <a:extLst>
              <a:ext uri="{FF2B5EF4-FFF2-40B4-BE49-F238E27FC236}">
                <a16:creationId xmlns:a16="http://schemas.microsoft.com/office/drawing/2014/main" id="{F2F1944B-2FD6-CCB2-2290-BC326D3EE800}"/>
              </a:ext>
            </a:extLst>
          </p:cNvPr>
          <p:cNvSpPr txBox="1"/>
          <p:nvPr/>
        </p:nvSpPr>
        <p:spPr>
          <a:xfrm>
            <a:off x="6335306" y="3923355"/>
            <a:ext cx="43656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de-DE" err="1"/>
              <a:t>Discord</a:t>
            </a:r>
            <a:r>
              <a:rPr lang="de-DE"/>
              <a:t> </a:t>
            </a:r>
            <a:r>
              <a:rPr lang="de-DE" err="1"/>
              <a:t>for</a:t>
            </a:r>
            <a:r>
              <a:rPr lang="de-DE"/>
              <a:t> </a:t>
            </a:r>
            <a:r>
              <a:rPr lang="de-DE" err="1"/>
              <a:t>Weeklies</a:t>
            </a:r>
            <a:r>
              <a:rPr lang="de-DE"/>
              <a:t> and </a:t>
            </a:r>
            <a:r>
              <a:rPr lang="de-DE" err="1"/>
              <a:t>Refinement</a:t>
            </a:r>
            <a:endParaRPr lang="de-DE" err="1">
              <a:ea typeface="Calibri" panose="020F0502020204030204"/>
              <a:cs typeface="Calibri"/>
            </a:endParaRPr>
          </a:p>
          <a:p>
            <a:pPr marL="285750" indent="-285750">
              <a:buFont typeface="Arial"/>
              <a:buChar char="•"/>
            </a:pPr>
            <a:r>
              <a:rPr lang="de-DE"/>
              <a:t>WhatsApp </a:t>
            </a:r>
            <a:r>
              <a:rPr lang="de-DE" err="1"/>
              <a:t>for</a:t>
            </a:r>
            <a:r>
              <a:rPr lang="de-DE"/>
              <a:t> </a:t>
            </a:r>
            <a:r>
              <a:rPr lang="de-DE" err="1"/>
              <a:t>short</a:t>
            </a:r>
            <a:r>
              <a:rPr lang="de-DE"/>
              <a:t> </a:t>
            </a:r>
            <a:r>
              <a:rPr lang="de-DE" err="1"/>
              <a:t>information</a:t>
            </a:r>
            <a:r>
              <a:rPr lang="de-DE"/>
              <a:t> </a:t>
            </a:r>
            <a:r>
              <a:rPr lang="de-DE" err="1"/>
              <a:t>sharing</a:t>
            </a:r>
            <a:endParaRPr lang="de-DE" err="1">
              <a:ea typeface="Calibri" panose="020F0502020204030204"/>
              <a:cs typeface="Calibri"/>
            </a:endParaRPr>
          </a:p>
          <a:p>
            <a:pPr marL="285750" indent="-285750">
              <a:buFont typeface="Arial"/>
              <a:buChar char="•"/>
            </a:pPr>
            <a:r>
              <a:rPr lang="de-DE"/>
              <a:t>GitHub </a:t>
            </a:r>
            <a:r>
              <a:rPr lang="de-DE" err="1"/>
              <a:t>for</a:t>
            </a:r>
            <a:r>
              <a:rPr lang="de-DE"/>
              <a:t> Project </a:t>
            </a:r>
            <a:r>
              <a:rPr lang="de-DE" err="1"/>
              <a:t>management</a:t>
            </a:r>
            <a:endParaRPr lang="de-DE" err="1">
              <a:ea typeface="Calibri" panose="020F0502020204030204"/>
              <a:cs typeface="Calibri"/>
            </a:endParaRPr>
          </a:p>
        </p:txBody>
      </p:sp>
    </p:spTree>
    <p:extLst>
      <p:ext uri="{BB962C8B-B14F-4D97-AF65-F5344CB8AC3E}">
        <p14:creationId xmlns:p14="http://schemas.microsoft.com/office/powerpoint/2010/main" val="915719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3"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4BDB1-A170-44F5-926E-AE2D9D514B53}"/>
              </a:ext>
            </a:extLst>
          </p:cNvPr>
          <p:cNvSpPr>
            <a:spLocks noGrp="1"/>
          </p:cNvSpPr>
          <p:nvPr>
            <p:ph type="title"/>
          </p:nvPr>
        </p:nvSpPr>
        <p:spPr/>
        <p:txBody>
          <a:bodyPr/>
          <a:lstStyle/>
          <a:p>
            <a:r>
              <a:rPr lang="de-DE"/>
              <a:t>Project management – Setup </a:t>
            </a:r>
          </a:p>
        </p:txBody>
      </p:sp>
      <p:pic>
        <p:nvPicPr>
          <p:cNvPr id="5" name="Grafik 4" descr="Ein Bild, das Text, Screenshot, Software, Multimedia-Software enthält.&#10;&#10;Beschreibung automatisch generiert.">
            <a:extLst>
              <a:ext uri="{FF2B5EF4-FFF2-40B4-BE49-F238E27FC236}">
                <a16:creationId xmlns:a16="http://schemas.microsoft.com/office/drawing/2014/main" id="{C81EF3E1-8F83-95B9-1F55-C92B9584798F}"/>
              </a:ext>
            </a:extLst>
          </p:cNvPr>
          <p:cNvPicPr>
            <a:picLocks noChangeAspect="1"/>
          </p:cNvPicPr>
          <p:nvPr/>
        </p:nvPicPr>
        <p:blipFill>
          <a:blip r:embed="rId2"/>
          <a:stretch>
            <a:fillRect/>
          </a:stretch>
        </p:blipFill>
        <p:spPr>
          <a:xfrm>
            <a:off x="2357418" y="1801461"/>
            <a:ext cx="7538076" cy="4404360"/>
          </a:xfrm>
          <a:prstGeom prst="rect">
            <a:avLst/>
          </a:prstGeom>
        </p:spPr>
      </p:pic>
    </p:spTree>
    <p:extLst>
      <p:ext uri="{BB962C8B-B14F-4D97-AF65-F5344CB8AC3E}">
        <p14:creationId xmlns:p14="http://schemas.microsoft.com/office/powerpoint/2010/main" val="3751501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4BDB1-A170-44F5-926E-AE2D9D514B53}"/>
              </a:ext>
            </a:extLst>
          </p:cNvPr>
          <p:cNvSpPr>
            <a:spLocks noGrp="1"/>
          </p:cNvSpPr>
          <p:nvPr>
            <p:ph type="title"/>
          </p:nvPr>
        </p:nvSpPr>
        <p:spPr/>
        <p:txBody>
          <a:bodyPr/>
          <a:lstStyle/>
          <a:p>
            <a:r>
              <a:rPr lang="de-DE"/>
              <a:t>Project management – Setup </a:t>
            </a:r>
          </a:p>
        </p:txBody>
      </p:sp>
      <p:pic>
        <p:nvPicPr>
          <p:cNvPr id="6" name="Inhaltsplatzhalter 5" descr="Ein Bild, das Screenshot, Text, Farbigkeit enthält.&#10;&#10;Automatisch generierte Beschreibung">
            <a:extLst>
              <a:ext uri="{FF2B5EF4-FFF2-40B4-BE49-F238E27FC236}">
                <a16:creationId xmlns:a16="http://schemas.microsoft.com/office/drawing/2014/main" id="{5D23473C-65FA-A1D9-B950-616DDBED6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843" y="1886019"/>
            <a:ext cx="8425274" cy="4395511"/>
          </a:xfrm>
        </p:spPr>
      </p:pic>
    </p:spTree>
    <p:extLst>
      <p:ext uri="{BB962C8B-B14F-4D97-AF65-F5344CB8AC3E}">
        <p14:creationId xmlns:p14="http://schemas.microsoft.com/office/powerpoint/2010/main" val="352964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4BDB1-A170-44F5-926E-AE2D9D514B53}"/>
              </a:ext>
            </a:extLst>
          </p:cNvPr>
          <p:cNvSpPr>
            <a:spLocks noGrp="1"/>
          </p:cNvSpPr>
          <p:nvPr>
            <p:ph type="title"/>
          </p:nvPr>
        </p:nvSpPr>
        <p:spPr/>
        <p:txBody>
          <a:bodyPr/>
          <a:lstStyle/>
          <a:p>
            <a:r>
              <a:rPr lang="de-DE"/>
              <a:t>Project management – Setup </a:t>
            </a:r>
          </a:p>
        </p:txBody>
      </p:sp>
      <p:pic>
        <p:nvPicPr>
          <p:cNvPr id="7" name="Inhaltsplatzhalter 6" descr="Ein Bild, das Screenshot, Farbigkeit enthält.">
            <a:extLst>
              <a:ext uri="{FF2B5EF4-FFF2-40B4-BE49-F238E27FC236}">
                <a16:creationId xmlns:a16="http://schemas.microsoft.com/office/drawing/2014/main" id="{56195336-294C-29C7-A529-F13E9D4B03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773" y="1860086"/>
            <a:ext cx="8378453" cy="4374763"/>
          </a:xfrm>
        </p:spPr>
      </p:pic>
    </p:spTree>
    <p:extLst>
      <p:ext uri="{BB962C8B-B14F-4D97-AF65-F5344CB8AC3E}">
        <p14:creationId xmlns:p14="http://schemas.microsoft.com/office/powerpoint/2010/main" val="2655027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A1C8D0-A832-DF15-DEAE-19F1CFAC2A88}"/>
              </a:ext>
            </a:extLst>
          </p:cNvPr>
          <p:cNvSpPr>
            <a:spLocks noGrp="1"/>
          </p:cNvSpPr>
          <p:nvPr>
            <p:ph type="title"/>
          </p:nvPr>
        </p:nvSpPr>
        <p:spPr/>
        <p:txBody>
          <a:bodyPr/>
          <a:lstStyle/>
          <a:p>
            <a:r>
              <a:rPr lang="de-DE">
                <a:ea typeface="+mj-lt"/>
                <a:cs typeface="+mj-lt"/>
              </a:rPr>
              <a:t>Project </a:t>
            </a:r>
            <a:r>
              <a:rPr lang="de-DE" err="1">
                <a:ea typeface="+mj-lt"/>
                <a:cs typeface="+mj-lt"/>
              </a:rPr>
              <a:t>management</a:t>
            </a:r>
            <a:r>
              <a:rPr lang="de-DE">
                <a:ea typeface="+mj-lt"/>
                <a:cs typeface="+mj-lt"/>
              </a:rPr>
              <a:t> – CI/CD</a:t>
            </a:r>
            <a:endParaRPr lang="de-DE"/>
          </a:p>
        </p:txBody>
      </p:sp>
      <p:pic>
        <p:nvPicPr>
          <p:cNvPr id="7" name="Inhaltsplatzhalter 6" descr="Ein Bild, das Text, Screenshot, Schrift, Logo enthält.&#10;&#10;Beschreibung automatisch generiert.">
            <a:extLst>
              <a:ext uri="{FF2B5EF4-FFF2-40B4-BE49-F238E27FC236}">
                <a16:creationId xmlns:a16="http://schemas.microsoft.com/office/drawing/2014/main" id="{5D2B187A-1FAE-AA4E-889B-18A3AFCA3EBD}"/>
              </a:ext>
            </a:extLst>
          </p:cNvPr>
          <p:cNvPicPr>
            <a:picLocks noGrp="1" noChangeAspect="1"/>
          </p:cNvPicPr>
          <p:nvPr>
            <p:ph idx="1"/>
          </p:nvPr>
        </p:nvPicPr>
        <p:blipFill>
          <a:blip r:embed="rId2"/>
          <a:stretch>
            <a:fillRect/>
          </a:stretch>
        </p:blipFill>
        <p:spPr>
          <a:xfrm>
            <a:off x="346904" y="3084599"/>
            <a:ext cx="4132882" cy="2720917"/>
          </a:xfrm>
        </p:spPr>
      </p:pic>
      <p:pic>
        <p:nvPicPr>
          <p:cNvPr id="8" name="Grafik 7" descr="Ein Bild, das Text, Schrift, Design enthält.&#10;&#10;Beschreibung automatisch generiert.">
            <a:extLst>
              <a:ext uri="{FF2B5EF4-FFF2-40B4-BE49-F238E27FC236}">
                <a16:creationId xmlns:a16="http://schemas.microsoft.com/office/drawing/2014/main" id="{7B503248-5C4B-0361-424E-503BC3C6708B}"/>
              </a:ext>
            </a:extLst>
          </p:cNvPr>
          <p:cNvPicPr>
            <a:picLocks noChangeAspect="1"/>
          </p:cNvPicPr>
          <p:nvPr/>
        </p:nvPicPr>
        <p:blipFill>
          <a:blip r:embed="rId3"/>
          <a:stretch>
            <a:fillRect/>
          </a:stretch>
        </p:blipFill>
        <p:spPr>
          <a:xfrm>
            <a:off x="2999971" y="3235594"/>
            <a:ext cx="1232601" cy="1090695"/>
          </a:xfrm>
          <a:prstGeom prst="rect">
            <a:avLst/>
          </a:prstGeom>
        </p:spPr>
      </p:pic>
      <p:pic>
        <p:nvPicPr>
          <p:cNvPr id="9" name="Grafik 8" descr="Ein Bild, das Text, Schrift, Screenshot enthält.&#10;&#10;Beschreibung automatisch generiert.">
            <a:extLst>
              <a:ext uri="{FF2B5EF4-FFF2-40B4-BE49-F238E27FC236}">
                <a16:creationId xmlns:a16="http://schemas.microsoft.com/office/drawing/2014/main" id="{16A1934D-7761-1ACE-B3B8-0FC5F379D40C}"/>
              </a:ext>
            </a:extLst>
          </p:cNvPr>
          <p:cNvPicPr>
            <a:picLocks noChangeAspect="1"/>
          </p:cNvPicPr>
          <p:nvPr/>
        </p:nvPicPr>
        <p:blipFill>
          <a:blip r:embed="rId4"/>
          <a:stretch>
            <a:fillRect/>
          </a:stretch>
        </p:blipFill>
        <p:spPr>
          <a:xfrm>
            <a:off x="2645932" y="1907502"/>
            <a:ext cx="1817984" cy="1002385"/>
          </a:xfrm>
          <a:prstGeom prst="rect">
            <a:avLst/>
          </a:prstGeom>
        </p:spPr>
      </p:pic>
      <p:pic>
        <p:nvPicPr>
          <p:cNvPr id="10" name="Grafik 9" descr="Ein Bild, das Text, Screenshot, Diagramm, Design enthält.&#10;&#10;Beschreibung automatisch generiert.">
            <a:extLst>
              <a:ext uri="{FF2B5EF4-FFF2-40B4-BE49-F238E27FC236}">
                <a16:creationId xmlns:a16="http://schemas.microsoft.com/office/drawing/2014/main" id="{314070D9-C634-E33B-C24B-93E0128A3170}"/>
              </a:ext>
            </a:extLst>
          </p:cNvPr>
          <p:cNvPicPr>
            <a:picLocks noChangeAspect="1"/>
          </p:cNvPicPr>
          <p:nvPr/>
        </p:nvPicPr>
        <p:blipFill>
          <a:blip r:embed="rId5"/>
          <a:stretch>
            <a:fillRect/>
          </a:stretch>
        </p:blipFill>
        <p:spPr>
          <a:xfrm>
            <a:off x="6767593" y="3141170"/>
            <a:ext cx="5062780" cy="2655016"/>
          </a:xfrm>
          <a:prstGeom prst="rect">
            <a:avLst/>
          </a:prstGeom>
        </p:spPr>
      </p:pic>
      <p:cxnSp>
        <p:nvCxnSpPr>
          <p:cNvPr id="11" name="Gerade Verbindung mit Pfeil 10">
            <a:extLst>
              <a:ext uri="{FF2B5EF4-FFF2-40B4-BE49-F238E27FC236}">
                <a16:creationId xmlns:a16="http://schemas.microsoft.com/office/drawing/2014/main" id="{8FF0435E-1332-4FB9-ECFA-E0A611A0B679}"/>
              </a:ext>
            </a:extLst>
          </p:cNvPr>
          <p:cNvCxnSpPr/>
          <p:nvPr/>
        </p:nvCxnSpPr>
        <p:spPr>
          <a:xfrm flipV="1">
            <a:off x="4482886" y="4473841"/>
            <a:ext cx="2322160" cy="9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E77BC91D-8DD0-CB4E-71B5-1A56FBB5D1ED}"/>
              </a:ext>
            </a:extLst>
          </p:cNvPr>
          <p:cNvCxnSpPr/>
          <p:nvPr/>
        </p:nvCxnSpPr>
        <p:spPr>
          <a:xfrm flipH="1">
            <a:off x="3561142" y="2885036"/>
            <a:ext cx="2103" cy="2298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360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A4230C-5655-5EFE-D11E-B36B56F7E3B3}"/>
              </a:ext>
            </a:extLst>
          </p:cNvPr>
          <p:cNvSpPr>
            <a:spLocks noGrp="1"/>
          </p:cNvSpPr>
          <p:nvPr>
            <p:ph type="title"/>
          </p:nvPr>
        </p:nvSpPr>
        <p:spPr/>
        <p:txBody>
          <a:bodyPr/>
          <a:lstStyle/>
          <a:p>
            <a:r>
              <a:rPr lang="de-DE" err="1">
                <a:cs typeface="Calibri Light"/>
              </a:rPr>
              <a:t>Identifying</a:t>
            </a:r>
            <a:r>
              <a:rPr lang="de-DE">
                <a:cs typeface="Calibri Light"/>
              </a:rPr>
              <a:t> </a:t>
            </a:r>
            <a:r>
              <a:rPr lang="de-DE" err="1">
                <a:cs typeface="Calibri Light"/>
              </a:rPr>
              <a:t>our</a:t>
            </a:r>
            <a:r>
              <a:rPr lang="de-DE">
                <a:cs typeface="Calibri Light"/>
              </a:rPr>
              <a:t> </a:t>
            </a:r>
            <a:r>
              <a:rPr lang="de-DE" err="1">
                <a:cs typeface="Calibri Light"/>
              </a:rPr>
              <a:t>entities</a:t>
            </a:r>
            <a:r>
              <a:rPr lang="de-DE">
                <a:cs typeface="Calibri Light"/>
              </a:rPr>
              <a:t> – </a:t>
            </a:r>
            <a:r>
              <a:rPr lang="de-DE" err="1">
                <a:cs typeface="Calibri Light"/>
              </a:rPr>
              <a:t>Profiles</a:t>
            </a:r>
            <a:r>
              <a:rPr lang="de-DE">
                <a:cs typeface="Calibri Light"/>
              </a:rPr>
              <a:t> </a:t>
            </a:r>
            <a:endParaRPr lang="de-DE"/>
          </a:p>
        </p:txBody>
      </p:sp>
      <p:sp>
        <p:nvSpPr>
          <p:cNvPr id="4" name="Textfeld 3">
            <a:extLst>
              <a:ext uri="{FF2B5EF4-FFF2-40B4-BE49-F238E27FC236}">
                <a16:creationId xmlns:a16="http://schemas.microsoft.com/office/drawing/2014/main" id="{A99DE1AF-53EA-CB9B-B47D-5DDFC5CD3311}"/>
              </a:ext>
            </a:extLst>
          </p:cNvPr>
          <p:cNvSpPr txBox="1"/>
          <p:nvPr/>
        </p:nvSpPr>
        <p:spPr>
          <a:xfrm>
            <a:off x="1198485" y="2086252"/>
            <a:ext cx="5956917" cy="2246769"/>
          </a:xfrm>
          <a:prstGeom prst="rect">
            <a:avLst/>
          </a:prstGeom>
          <a:noFill/>
        </p:spPr>
        <p:txBody>
          <a:bodyPr wrap="square" rtlCol="0">
            <a:spAutoFit/>
          </a:bodyPr>
          <a:lstStyle/>
          <a:p>
            <a:pPr marL="457200" indent="-457200">
              <a:buFont typeface="+mj-lt"/>
              <a:buAutoNum type="arabicPeriod"/>
            </a:pPr>
            <a:r>
              <a:rPr lang="en-GB" sz="2000"/>
              <a:t>Gaining access to the website</a:t>
            </a:r>
          </a:p>
          <a:p>
            <a:pPr marL="914400" lvl="1" indent="-457200">
              <a:buFont typeface="Arial" panose="020B0604020202020204" pitchFamily="34" charset="0"/>
              <a:buChar char="•"/>
            </a:pPr>
            <a:r>
              <a:rPr lang="en-GB" sz="2000"/>
              <a:t>Information for authentication (</a:t>
            </a:r>
            <a:r>
              <a:rPr lang="en-GB" sz="2000" err="1"/>
              <a:t>e.g</a:t>
            </a:r>
            <a:r>
              <a:rPr lang="en-GB" sz="2000"/>
              <a:t> username, email and password)</a:t>
            </a:r>
          </a:p>
          <a:p>
            <a:pPr marL="914400" lvl="1" indent="-457200">
              <a:buFont typeface="Arial" panose="020B0604020202020204" pitchFamily="34" charset="0"/>
              <a:buChar char="•"/>
            </a:pPr>
            <a:r>
              <a:rPr lang="en-GB" sz="2000"/>
              <a:t>Optional profile picture</a:t>
            </a:r>
          </a:p>
          <a:p>
            <a:pPr marL="457200" indent="-457200">
              <a:buFont typeface="+mj-lt"/>
              <a:buAutoNum type="arabicPeriod"/>
            </a:pPr>
            <a:r>
              <a:rPr lang="en-GB" sz="2000"/>
              <a:t>Distinguishing administrator from end user</a:t>
            </a:r>
          </a:p>
          <a:p>
            <a:pPr marL="914400" lvl="1" indent="-457200">
              <a:buFont typeface="Arial" panose="020B0604020202020204" pitchFamily="34" charset="0"/>
              <a:buChar char="•"/>
            </a:pPr>
            <a:r>
              <a:rPr lang="en-GB" sz="2000"/>
              <a:t>Different roles</a:t>
            </a:r>
          </a:p>
          <a:p>
            <a:pPr marL="914400" lvl="1" indent="-457200">
              <a:buFont typeface="Arial" panose="020B0604020202020204" pitchFamily="34" charset="0"/>
              <a:buChar char="•"/>
            </a:pPr>
            <a:r>
              <a:rPr lang="en-GB" sz="2000"/>
              <a:t>End user is more personalized</a:t>
            </a:r>
          </a:p>
        </p:txBody>
      </p:sp>
      <p:pic>
        <p:nvPicPr>
          <p:cNvPr id="6" name="Grafik 5" descr="Ein Bild, das Schwarz, Dunkelheit enthält.&#10;&#10;Automatisch generierte Beschreibung">
            <a:extLst>
              <a:ext uri="{FF2B5EF4-FFF2-40B4-BE49-F238E27FC236}">
                <a16:creationId xmlns:a16="http://schemas.microsoft.com/office/drawing/2014/main" id="{4715E831-89CE-195C-B2CE-43B3A587A2CA}"/>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6590" y="2086252"/>
            <a:ext cx="1193232" cy="1193232"/>
          </a:xfrm>
          <a:prstGeom prst="rect">
            <a:avLst/>
          </a:prstGeom>
        </p:spPr>
      </p:pic>
      <p:sp>
        <p:nvSpPr>
          <p:cNvPr id="7" name="Textfeld 6">
            <a:extLst>
              <a:ext uri="{FF2B5EF4-FFF2-40B4-BE49-F238E27FC236}">
                <a16:creationId xmlns:a16="http://schemas.microsoft.com/office/drawing/2014/main" id="{965B8B41-7E7E-452A-DD3E-7DF4DB0662DC}"/>
              </a:ext>
            </a:extLst>
          </p:cNvPr>
          <p:cNvSpPr txBox="1"/>
          <p:nvPr/>
        </p:nvSpPr>
        <p:spPr>
          <a:xfrm>
            <a:off x="8382408" y="3303526"/>
            <a:ext cx="1081596" cy="400110"/>
          </a:xfrm>
          <a:prstGeom prst="rect">
            <a:avLst/>
          </a:prstGeom>
          <a:noFill/>
        </p:spPr>
        <p:txBody>
          <a:bodyPr wrap="square" rtlCol="0">
            <a:spAutoFit/>
          </a:bodyPr>
          <a:lstStyle/>
          <a:p>
            <a:r>
              <a:rPr lang="en-GB" sz="2000"/>
              <a:t>Account</a:t>
            </a:r>
          </a:p>
        </p:txBody>
      </p:sp>
      <p:pic>
        <p:nvPicPr>
          <p:cNvPr id="9" name="Grafik 8" descr="Ein Bild, das Schwarz, Dunkelheit enthält.&#10;&#10;Automatisch generierte Beschreibung">
            <a:extLst>
              <a:ext uri="{FF2B5EF4-FFF2-40B4-BE49-F238E27FC236}">
                <a16:creationId xmlns:a16="http://schemas.microsoft.com/office/drawing/2014/main" id="{5E6193FF-B613-6EEF-68C8-3C6690EEDC8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9822" y="4202796"/>
            <a:ext cx="1193232" cy="1193232"/>
          </a:xfrm>
          <a:prstGeom prst="rect">
            <a:avLst/>
          </a:prstGeom>
        </p:spPr>
      </p:pic>
      <p:sp>
        <p:nvSpPr>
          <p:cNvPr id="10" name="Textfeld 9">
            <a:extLst>
              <a:ext uri="{FF2B5EF4-FFF2-40B4-BE49-F238E27FC236}">
                <a16:creationId xmlns:a16="http://schemas.microsoft.com/office/drawing/2014/main" id="{C68D968C-2923-D407-D95A-AF568D2C5603}"/>
              </a:ext>
            </a:extLst>
          </p:cNvPr>
          <p:cNvSpPr txBox="1"/>
          <p:nvPr/>
        </p:nvSpPr>
        <p:spPr>
          <a:xfrm>
            <a:off x="9165408" y="5396028"/>
            <a:ext cx="1902059" cy="400110"/>
          </a:xfrm>
          <a:prstGeom prst="rect">
            <a:avLst/>
          </a:prstGeom>
          <a:noFill/>
        </p:spPr>
        <p:txBody>
          <a:bodyPr wrap="square" rtlCol="0">
            <a:spAutoFit/>
          </a:bodyPr>
          <a:lstStyle/>
          <a:p>
            <a:pPr algn="ctr"/>
            <a:r>
              <a:rPr lang="en-GB" sz="2000"/>
              <a:t>Administrator</a:t>
            </a:r>
          </a:p>
        </p:txBody>
      </p:sp>
      <p:pic>
        <p:nvPicPr>
          <p:cNvPr id="12" name="Grafik 11" descr="Ein Bild, das Kreis enthält.&#10;&#10;Automatisch generierte Beschreibung">
            <a:extLst>
              <a:ext uri="{FF2B5EF4-FFF2-40B4-BE49-F238E27FC236}">
                <a16:creationId xmlns:a16="http://schemas.microsoft.com/office/drawing/2014/main" id="{B5CE2AEB-206F-095D-ED43-D3EC78DD9143}"/>
              </a:ext>
            </a:extLst>
          </p:cNvPr>
          <p:cNvPicPr>
            <a:picLocks noChangeAspect="1"/>
          </p:cNvPicPr>
          <p:nvPr/>
        </p:nvPicPr>
        <p:blipFill rotWithShape="1">
          <a:blip r:embed="rId4">
            <a:duotone>
              <a:prstClr val="black"/>
              <a:srgbClr val="FF0000">
                <a:tint val="45000"/>
                <a:satMod val="400000"/>
              </a:srgbClr>
            </a:duotone>
            <a:extLst>
              <a:ext uri="{28A0092B-C50C-407E-A947-70E740481C1C}">
                <a14:useLocalDpi xmlns:a14="http://schemas.microsoft.com/office/drawing/2010/main" val="0"/>
              </a:ext>
            </a:extLst>
          </a:blip>
          <a:srcRect t="8445" b="8052"/>
          <a:stretch/>
        </p:blipFill>
        <p:spPr>
          <a:xfrm>
            <a:off x="6953447" y="4202796"/>
            <a:ext cx="1428961" cy="1193232"/>
          </a:xfrm>
          <a:prstGeom prst="rect">
            <a:avLst/>
          </a:prstGeom>
        </p:spPr>
      </p:pic>
      <p:sp>
        <p:nvSpPr>
          <p:cNvPr id="13" name="Textfeld 12">
            <a:extLst>
              <a:ext uri="{FF2B5EF4-FFF2-40B4-BE49-F238E27FC236}">
                <a16:creationId xmlns:a16="http://schemas.microsoft.com/office/drawing/2014/main" id="{2445AC88-8309-CEA3-9E97-267AC5A74D22}"/>
              </a:ext>
            </a:extLst>
          </p:cNvPr>
          <p:cNvSpPr txBox="1"/>
          <p:nvPr/>
        </p:nvSpPr>
        <p:spPr>
          <a:xfrm>
            <a:off x="6716897" y="5420070"/>
            <a:ext cx="1902059" cy="400110"/>
          </a:xfrm>
          <a:prstGeom prst="rect">
            <a:avLst/>
          </a:prstGeom>
          <a:noFill/>
        </p:spPr>
        <p:txBody>
          <a:bodyPr wrap="square" rtlCol="0">
            <a:spAutoFit/>
          </a:bodyPr>
          <a:lstStyle/>
          <a:p>
            <a:pPr algn="ctr"/>
            <a:r>
              <a:rPr lang="en-GB" sz="2000"/>
              <a:t>End user</a:t>
            </a:r>
          </a:p>
        </p:txBody>
      </p:sp>
      <p:cxnSp>
        <p:nvCxnSpPr>
          <p:cNvPr id="15" name="Gerade Verbindung mit Pfeil 14">
            <a:extLst>
              <a:ext uri="{FF2B5EF4-FFF2-40B4-BE49-F238E27FC236}">
                <a16:creationId xmlns:a16="http://schemas.microsoft.com/office/drawing/2014/main" id="{F883BF1B-83C3-4998-14E5-C16FF92A3C93}"/>
              </a:ext>
            </a:extLst>
          </p:cNvPr>
          <p:cNvCxnSpPr>
            <a:stCxn id="7" idx="2"/>
            <a:endCxn id="12" idx="0"/>
          </p:cNvCxnSpPr>
          <p:nvPr/>
        </p:nvCxnSpPr>
        <p:spPr>
          <a:xfrm flipH="1">
            <a:off x="7667928" y="3703636"/>
            <a:ext cx="1255278" cy="499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24AB8C59-CF2C-4F39-BD2F-93F2D37C1E87}"/>
              </a:ext>
            </a:extLst>
          </p:cNvPr>
          <p:cNvCxnSpPr>
            <a:stCxn id="7" idx="2"/>
            <a:endCxn id="9" idx="0"/>
          </p:cNvCxnSpPr>
          <p:nvPr/>
        </p:nvCxnSpPr>
        <p:spPr>
          <a:xfrm>
            <a:off x="8923206" y="3703636"/>
            <a:ext cx="1193232" cy="499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73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up)">
                                      <p:cBhvr>
                                        <p:cTn id="19" dur="500"/>
                                        <p:tgtEl>
                                          <p:spTgt spid="4">
                                            <p:txEl>
                                              <p:pRg st="1" end="1"/>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up)">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up)">
                                      <p:cBhvr>
                                        <p:cTn id="27" dur="500"/>
                                        <p:tgtEl>
                                          <p:spTgt spid="4">
                                            <p:txEl>
                                              <p:pRg st="3" end="3"/>
                                            </p:txEl>
                                          </p:spTgt>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up)">
                                      <p:cBhvr>
                                        <p:cTn id="31" dur="500"/>
                                        <p:tgtEl>
                                          <p:spTgt spid="4">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wipe(up)">
                                      <p:cBhvr>
                                        <p:cTn id="34" dur="500"/>
                                        <p:tgtEl>
                                          <p:spTgt spid="4">
                                            <p:txEl>
                                              <p:pRg st="5" end="5"/>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up)">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A4230C-5655-5EFE-D11E-B36B56F7E3B3}"/>
              </a:ext>
            </a:extLst>
          </p:cNvPr>
          <p:cNvSpPr>
            <a:spLocks noGrp="1"/>
          </p:cNvSpPr>
          <p:nvPr>
            <p:ph type="title"/>
          </p:nvPr>
        </p:nvSpPr>
        <p:spPr/>
        <p:txBody>
          <a:bodyPr/>
          <a:lstStyle/>
          <a:p>
            <a:r>
              <a:rPr lang="de-DE" err="1">
                <a:cs typeface="Calibri Light"/>
              </a:rPr>
              <a:t>Identifying</a:t>
            </a:r>
            <a:r>
              <a:rPr lang="de-DE">
                <a:cs typeface="Calibri Light"/>
              </a:rPr>
              <a:t> </a:t>
            </a:r>
            <a:r>
              <a:rPr lang="de-DE" err="1">
                <a:cs typeface="Calibri Light"/>
              </a:rPr>
              <a:t>our</a:t>
            </a:r>
            <a:r>
              <a:rPr lang="de-DE">
                <a:cs typeface="Calibri Light"/>
              </a:rPr>
              <a:t> </a:t>
            </a:r>
            <a:r>
              <a:rPr lang="de-DE" err="1">
                <a:cs typeface="Calibri Light"/>
              </a:rPr>
              <a:t>entities</a:t>
            </a:r>
            <a:r>
              <a:rPr lang="de-DE">
                <a:cs typeface="Calibri Light"/>
              </a:rPr>
              <a:t> - Segmentation</a:t>
            </a:r>
            <a:endParaRPr lang="de-DE"/>
          </a:p>
        </p:txBody>
      </p:sp>
      <p:sp>
        <p:nvSpPr>
          <p:cNvPr id="4" name="Textfeld 3">
            <a:extLst>
              <a:ext uri="{FF2B5EF4-FFF2-40B4-BE49-F238E27FC236}">
                <a16:creationId xmlns:a16="http://schemas.microsoft.com/office/drawing/2014/main" id="{7A01058B-F6C8-742F-D240-B51962F25E15}"/>
              </a:ext>
            </a:extLst>
          </p:cNvPr>
          <p:cNvSpPr txBox="1"/>
          <p:nvPr/>
        </p:nvSpPr>
        <p:spPr>
          <a:xfrm>
            <a:off x="1198485" y="2086252"/>
            <a:ext cx="3435659" cy="3170099"/>
          </a:xfrm>
          <a:prstGeom prst="rect">
            <a:avLst/>
          </a:prstGeom>
          <a:noFill/>
        </p:spPr>
        <p:txBody>
          <a:bodyPr wrap="square" rtlCol="0">
            <a:spAutoFit/>
          </a:bodyPr>
          <a:lstStyle/>
          <a:p>
            <a:pPr marL="342900" indent="-342900">
              <a:buFont typeface="Arial" panose="020B0604020202020204" pitchFamily="34" charset="0"/>
              <a:buChar char="•"/>
            </a:pPr>
            <a:r>
              <a:rPr lang="en-GB" sz="2000"/>
              <a:t>Categorization of end users</a:t>
            </a:r>
          </a:p>
          <a:p>
            <a:pPr marL="342900" indent="-342900">
              <a:buFont typeface="Arial" panose="020B0604020202020204" pitchFamily="34" charset="0"/>
              <a:buChar char="•"/>
            </a:pPr>
            <a:r>
              <a:rPr lang="en-GB" sz="2000"/>
              <a:t>Ensuring suitable content</a:t>
            </a:r>
          </a:p>
          <a:p>
            <a:pPr marL="342900" indent="-342900">
              <a:buFont typeface="Arial" panose="020B0604020202020204" pitchFamily="34" charset="0"/>
              <a:buChar char="•"/>
            </a:pPr>
            <a:r>
              <a:rPr lang="en-GB" sz="2000"/>
              <a:t>Faculties:</a:t>
            </a:r>
          </a:p>
          <a:p>
            <a:pPr marL="800100" lvl="1" indent="-342900">
              <a:buFont typeface="Arial" panose="020B0604020202020204" pitchFamily="34" charset="0"/>
              <a:buChar char="•"/>
            </a:pPr>
            <a:r>
              <a:rPr lang="en-GB" sz="2000"/>
              <a:t>Economy, technology and health </a:t>
            </a:r>
          </a:p>
          <a:p>
            <a:pPr marL="342900" indent="-342900">
              <a:buFont typeface="Arial" panose="020B0604020202020204" pitchFamily="34" charset="0"/>
              <a:buChar char="•"/>
            </a:pPr>
            <a:r>
              <a:rPr lang="en-GB" sz="2000"/>
              <a:t>Courses:</a:t>
            </a:r>
          </a:p>
          <a:p>
            <a:pPr marL="800100" lvl="1" indent="-342900">
              <a:buFont typeface="Arial" panose="020B0604020202020204" pitchFamily="34" charset="0"/>
              <a:buChar char="•"/>
            </a:pPr>
            <a:r>
              <a:rPr lang="en-GB" sz="2000"/>
              <a:t>Part of Faculty</a:t>
            </a:r>
          </a:p>
          <a:p>
            <a:pPr marL="800100" lvl="1" indent="-342900">
              <a:buFont typeface="Arial" panose="020B0604020202020204" pitchFamily="34" charset="0"/>
              <a:buChar char="•"/>
            </a:pPr>
            <a:r>
              <a:rPr lang="en-GB" sz="2000"/>
              <a:t>End user participates in one e.g. ‘TINF22B6’</a:t>
            </a:r>
          </a:p>
          <a:p>
            <a:pPr marL="800100" lvl="1" indent="-342900">
              <a:buFont typeface="Arial" panose="020B0604020202020204" pitchFamily="34" charset="0"/>
              <a:buChar char="•"/>
            </a:pPr>
            <a:endParaRPr lang="en-GB" sz="2000"/>
          </a:p>
        </p:txBody>
      </p:sp>
      <p:sp>
        <p:nvSpPr>
          <p:cNvPr id="7" name="Rechteck 6">
            <a:extLst>
              <a:ext uri="{FF2B5EF4-FFF2-40B4-BE49-F238E27FC236}">
                <a16:creationId xmlns:a16="http://schemas.microsoft.com/office/drawing/2014/main" id="{980FC2E6-646C-C208-0821-4E44B37D7DD1}"/>
              </a:ext>
            </a:extLst>
          </p:cNvPr>
          <p:cNvSpPr/>
          <p:nvPr/>
        </p:nvSpPr>
        <p:spPr>
          <a:xfrm>
            <a:off x="9468923" y="2211155"/>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Faculties</a:t>
            </a:r>
            <a:endParaRPr lang="en-GB"/>
          </a:p>
        </p:txBody>
      </p:sp>
      <p:sp>
        <p:nvSpPr>
          <p:cNvPr id="8" name="Rechteck 7">
            <a:extLst>
              <a:ext uri="{FF2B5EF4-FFF2-40B4-BE49-F238E27FC236}">
                <a16:creationId xmlns:a16="http://schemas.microsoft.com/office/drawing/2014/main" id="{DD805937-ECAD-151F-BC46-10B7B7F05D01}"/>
              </a:ext>
            </a:extLst>
          </p:cNvPr>
          <p:cNvSpPr/>
          <p:nvPr/>
        </p:nvSpPr>
        <p:spPr>
          <a:xfrm>
            <a:off x="9468923" y="4570226"/>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Courses</a:t>
            </a:r>
            <a:endParaRPr lang="en-GB"/>
          </a:p>
        </p:txBody>
      </p:sp>
      <p:cxnSp>
        <p:nvCxnSpPr>
          <p:cNvPr id="12" name="Gerade Verbindung mit Pfeil 11">
            <a:extLst>
              <a:ext uri="{FF2B5EF4-FFF2-40B4-BE49-F238E27FC236}">
                <a16:creationId xmlns:a16="http://schemas.microsoft.com/office/drawing/2014/main" id="{C6FA53C4-DEA5-096D-6D5E-AE37B2A1B29C}"/>
              </a:ext>
            </a:extLst>
          </p:cNvPr>
          <p:cNvCxnSpPr>
            <a:stCxn id="7" idx="2"/>
            <a:endCxn id="8" idx="0"/>
          </p:cNvCxnSpPr>
          <p:nvPr/>
        </p:nvCxnSpPr>
        <p:spPr>
          <a:xfrm>
            <a:off x="10312302" y="2761570"/>
            <a:ext cx="0" cy="1808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6EA9177A-3968-16C0-4DC8-6EEF56F08E5F}"/>
              </a:ext>
            </a:extLst>
          </p:cNvPr>
          <p:cNvSpPr txBox="1"/>
          <p:nvPr/>
        </p:nvSpPr>
        <p:spPr>
          <a:xfrm>
            <a:off x="8517893" y="3419646"/>
            <a:ext cx="1902059" cy="400110"/>
          </a:xfrm>
          <a:prstGeom prst="rect">
            <a:avLst/>
          </a:prstGeom>
          <a:noFill/>
        </p:spPr>
        <p:txBody>
          <a:bodyPr wrap="square" rtlCol="0">
            <a:spAutoFit/>
          </a:bodyPr>
          <a:lstStyle/>
          <a:p>
            <a:pPr algn="ctr"/>
            <a:r>
              <a:rPr lang="en-GB" sz="2000"/>
              <a:t>consists of</a:t>
            </a:r>
          </a:p>
        </p:txBody>
      </p:sp>
      <p:sp>
        <p:nvSpPr>
          <p:cNvPr id="14" name="Textfeld 13">
            <a:extLst>
              <a:ext uri="{FF2B5EF4-FFF2-40B4-BE49-F238E27FC236}">
                <a16:creationId xmlns:a16="http://schemas.microsoft.com/office/drawing/2014/main" id="{C8A7CA9B-2174-291C-FA1D-47BB5CEBD143}"/>
              </a:ext>
            </a:extLst>
          </p:cNvPr>
          <p:cNvSpPr txBox="1"/>
          <p:nvPr/>
        </p:nvSpPr>
        <p:spPr>
          <a:xfrm>
            <a:off x="7566864" y="4370171"/>
            <a:ext cx="1902059" cy="400110"/>
          </a:xfrm>
          <a:prstGeom prst="rect">
            <a:avLst/>
          </a:prstGeom>
          <a:noFill/>
        </p:spPr>
        <p:txBody>
          <a:bodyPr wrap="square" rtlCol="0">
            <a:spAutoFit/>
          </a:bodyPr>
          <a:lstStyle/>
          <a:p>
            <a:pPr algn="ctr"/>
            <a:r>
              <a:rPr lang="en-GB" sz="2000"/>
              <a:t>participates in</a:t>
            </a:r>
          </a:p>
        </p:txBody>
      </p:sp>
      <p:sp>
        <p:nvSpPr>
          <p:cNvPr id="15" name="Rechteck 14">
            <a:extLst>
              <a:ext uri="{FF2B5EF4-FFF2-40B4-BE49-F238E27FC236}">
                <a16:creationId xmlns:a16="http://schemas.microsoft.com/office/drawing/2014/main" id="{5E6D580F-9755-0929-201B-7E6EBFC71C50}"/>
              </a:ext>
            </a:extLst>
          </p:cNvPr>
          <p:cNvSpPr/>
          <p:nvPr/>
        </p:nvSpPr>
        <p:spPr>
          <a:xfrm>
            <a:off x="5880107" y="4570225"/>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End user</a:t>
            </a:r>
            <a:endParaRPr lang="en-GB"/>
          </a:p>
        </p:txBody>
      </p:sp>
      <p:cxnSp>
        <p:nvCxnSpPr>
          <p:cNvPr id="17" name="Gerade Verbindung mit Pfeil 16">
            <a:extLst>
              <a:ext uri="{FF2B5EF4-FFF2-40B4-BE49-F238E27FC236}">
                <a16:creationId xmlns:a16="http://schemas.microsoft.com/office/drawing/2014/main" id="{23C4080A-576B-5E46-0E99-6EC202D5FD6B}"/>
              </a:ext>
            </a:extLst>
          </p:cNvPr>
          <p:cNvCxnSpPr>
            <a:stCxn id="15" idx="3"/>
            <a:endCxn id="8" idx="1"/>
          </p:cNvCxnSpPr>
          <p:nvPr/>
        </p:nvCxnSpPr>
        <p:spPr>
          <a:xfrm>
            <a:off x="7566864" y="4845433"/>
            <a:ext cx="190205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30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up)">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up)">
                                      <p:cBhvr>
                                        <p:cTn id="16" dur="500"/>
                                        <p:tgtEl>
                                          <p:spTgt spid="4">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up)">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up)">
                                      <p:cBhvr>
                                        <p:cTn id="28" dur="500"/>
                                        <p:tgtEl>
                                          <p:spTgt spid="4">
                                            <p:txEl>
                                              <p:pRg st="4" end="4"/>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up)">
                                      <p:cBhvr>
                                        <p:cTn id="32" dur="500"/>
                                        <p:tgtEl>
                                          <p:spTgt spid="4">
                                            <p:txEl>
                                              <p:pRg st="5" end="5"/>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wipe(up)">
                                      <p:cBhvr>
                                        <p:cTn id="46" dur="500"/>
                                        <p:tgtEl>
                                          <p:spTgt spid="4">
                                            <p:txEl>
                                              <p:pRg st="6" end="6"/>
                                            </p:tx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500"/>
                                        <p:tgtEl>
                                          <p:spTgt spid="1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500"/>
                                        <p:tgtEl>
                                          <p:spTgt spid="14"/>
                                        </p:tgtEl>
                                      </p:cBhvr>
                                    </p:animEffect>
                                  </p:childTnLst>
                                </p:cTn>
                              </p:par>
                              <p:par>
                                <p:cTn id="53" presetID="22" presetClass="entr" presetSubtype="8"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A4230C-5655-5EFE-D11E-B36B56F7E3B3}"/>
              </a:ext>
            </a:extLst>
          </p:cNvPr>
          <p:cNvSpPr>
            <a:spLocks noGrp="1"/>
          </p:cNvSpPr>
          <p:nvPr>
            <p:ph type="title"/>
          </p:nvPr>
        </p:nvSpPr>
        <p:spPr/>
        <p:txBody>
          <a:bodyPr/>
          <a:lstStyle/>
          <a:p>
            <a:r>
              <a:rPr lang="de-DE" err="1">
                <a:cs typeface="Calibri Light"/>
              </a:rPr>
              <a:t>Identifying</a:t>
            </a:r>
            <a:r>
              <a:rPr lang="de-DE">
                <a:cs typeface="Calibri Light"/>
              </a:rPr>
              <a:t> </a:t>
            </a:r>
            <a:r>
              <a:rPr lang="de-DE" err="1">
                <a:cs typeface="Calibri Light"/>
              </a:rPr>
              <a:t>our</a:t>
            </a:r>
            <a:r>
              <a:rPr lang="de-DE">
                <a:cs typeface="Calibri Light"/>
              </a:rPr>
              <a:t> </a:t>
            </a:r>
            <a:r>
              <a:rPr lang="de-DE" err="1">
                <a:cs typeface="Calibri Light"/>
              </a:rPr>
              <a:t>entities</a:t>
            </a:r>
            <a:r>
              <a:rPr lang="de-DE">
                <a:cs typeface="Calibri Light"/>
              </a:rPr>
              <a:t> - Interaction</a:t>
            </a:r>
            <a:endParaRPr lang="de-DE"/>
          </a:p>
        </p:txBody>
      </p:sp>
      <p:sp>
        <p:nvSpPr>
          <p:cNvPr id="4" name="Textfeld 3">
            <a:extLst>
              <a:ext uri="{FF2B5EF4-FFF2-40B4-BE49-F238E27FC236}">
                <a16:creationId xmlns:a16="http://schemas.microsoft.com/office/drawing/2014/main" id="{0D707F6D-A83D-B48B-1E56-D083BEA90DD0}"/>
              </a:ext>
            </a:extLst>
          </p:cNvPr>
          <p:cNvSpPr txBox="1"/>
          <p:nvPr/>
        </p:nvSpPr>
        <p:spPr>
          <a:xfrm>
            <a:off x="1198485" y="2086252"/>
            <a:ext cx="4589756" cy="3170099"/>
          </a:xfrm>
          <a:prstGeom prst="rect">
            <a:avLst/>
          </a:prstGeom>
          <a:noFill/>
        </p:spPr>
        <p:txBody>
          <a:bodyPr wrap="square" rtlCol="0">
            <a:spAutoFit/>
          </a:bodyPr>
          <a:lstStyle/>
          <a:p>
            <a:pPr marL="342900" indent="-342900">
              <a:buFont typeface="Arial" panose="020B0604020202020204" pitchFamily="34" charset="0"/>
              <a:buChar char="•"/>
            </a:pPr>
            <a:r>
              <a:rPr lang="en-GB" sz="2000"/>
              <a:t>Interaction through posts and comments</a:t>
            </a:r>
          </a:p>
          <a:p>
            <a:pPr marL="342900" indent="-342900">
              <a:buFont typeface="Arial" panose="020B0604020202020204" pitchFamily="34" charset="0"/>
              <a:buChar char="•"/>
            </a:pPr>
            <a:r>
              <a:rPr lang="en-GB" sz="2000"/>
              <a:t>Post:</a:t>
            </a:r>
          </a:p>
          <a:p>
            <a:pPr marL="800100" lvl="1" indent="-342900">
              <a:buFont typeface="Arial" panose="020B0604020202020204" pitchFamily="34" charset="0"/>
              <a:buChar char="•"/>
            </a:pPr>
            <a:r>
              <a:rPr lang="en-GB" sz="2000"/>
              <a:t>Created by end user</a:t>
            </a:r>
          </a:p>
          <a:p>
            <a:pPr marL="800100" lvl="1" indent="-342900">
              <a:buFont typeface="Arial" panose="020B0604020202020204" pitchFamily="34" charset="0"/>
              <a:buChar char="•"/>
            </a:pPr>
            <a:r>
              <a:rPr lang="en-GB" sz="2000"/>
              <a:t>Option to save several posts</a:t>
            </a:r>
          </a:p>
          <a:p>
            <a:pPr marL="800100" lvl="1" indent="-342900">
              <a:buFont typeface="Arial" panose="020B0604020202020204" pitchFamily="34" charset="0"/>
              <a:buChar char="•"/>
            </a:pPr>
            <a:r>
              <a:rPr lang="en-GB" sz="2000"/>
              <a:t>May contain pictures</a:t>
            </a:r>
          </a:p>
          <a:p>
            <a:pPr marL="800100" lvl="1" indent="-342900">
              <a:buFont typeface="Arial" panose="020B0604020202020204" pitchFamily="34" charset="0"/>
              <a:buChar char="•"/>
            </a:pPr>
            <a:r>
              <a:rPr lang="en-GB" sz="2000"/>
              <a:t>Users can like and share them</a:t>
            </a:r>
          </a:p>
          <a:p>
            <a:pPr marL="342900" indent="-342900">
              <a:buFont typeface="Arial" panose="020B0604020202020204" pitchFamily="34" charset="0"/>
              <a:buChar char="•"/>
            </a:pPr>
            <a:r>
              <a:rPr lang="en-GB" sz="2000"/>
              <a:t>Comment:</a:t>
            </a:r>
          </a:p>
          <a:p>
            <a:pPr marL="800100" lvl="1" indent="-342900">
              <a:buFont typeface="Arial" panose="020B0604020202020204" pitchFamily="34" charset="0"/>
              <a:buChar char="•"/>
            </a:pPr>
            <a:r>
              <a:rPr lang="en-GB" sz="2000"/>
              <a:t>Belongs to a single post</a:t>
            </a:r>
          </a:p>
          <a:p>
            <a:pPr marL="800100" lvl="1" indent="-342900">
              <a:buFont typeface="Arial" panose="020B0604020202020204" pitchFamily="34" charset="0"/>
              <a:buChar char="•"/>
            </a:pPr>
            <a:r>
              <a:rPr lang="en-GB" sz="2000"/>
              <a:t>Users can like them too</a:t>
            </a:r>
          </a:p>
        </p:txBody>
      </p:sp>
      <p:pic>
        <p:nvPicPr>
          <p:cNvPr id="5" name="Grafik 4" descr="Ein Bild, das Kreis enthält.&#10;&#10;Automatisch generierte Beschreibung">
            <a:extLst>
              <a:ext uri="{FF2B5EF4-FFF2-40B4-BE49-F238E27FC236}">
                <a16:creationId xmlns:a16="http://schemas.microsoft.com/office/drawing/2014/main" id="{562263D3-16D1-7FAD-14CC-A38D2B80076B}"/>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t="8445" b="8052"/>
          <a:stretch/>
        </p:blipFill>
        <p:spPr>
          <a:xfrm>
            <a:off x="6640311" y="2086252"/>
            <a:ext cx="1428961" cy="1193232"/>
          </a:xfrm>
          <a:prstGeom prst="rect">
            <a:avLst/>
          </a:prstGeom>
        </p:spPr>
      </p:pic>
      <p:sp>
        <p:nvSpPr>
          <p:cNvPr id="6" name="Textfeld 5">
            <a:extLst>
              <a:ext uri="{FF2B5EF4-FFF2-40B4-BE49-F238E27FC236}">
                <a16:creationId xmlns:a16="http://schemas.microsoft.com/office/drawing/2014/main" id="{A2A58588-D3DD-7731-650E-9FAF78F3BA56}"/>
              </a:ext>
            </a:extLst>
          </p:cNvPr>
          <p:cNvSpPr txBox="1"/>
          <p:nvPr/>
        </p:nvSpPr>
        <p:spPr>
          <a:xfrm>
            <a:off x="6403761" y="3303526"/>
            <a:ext cx="1902059" cy="400110"/>
          </a:xfrm>
          <a:prstGeom prst="rect">
            <a:avLst/>
          </a:prstGeom>
          <a:noFill/>
        </p:spPr>
        <p:txBody>
          <a:bodyPr wrap="square" rtlCol="0">
            <a:spAutoFit/>
          </a:bodyPr>
          <a:lstStyle/>
          <a:p>
            <a:pPr algn="ctr"/>
            <a:r>
              <a:rPr lang="en-GB" sz="2000"/>
              <a:t>End user 1 </a:t>
            </a:r>
          </a:p>
        </p:txBody>
      </p:sp>
      <p:sp>
        <p:nvSpPr>
          <p:cNvPr id="7" name="Rechteck 6">
            <a:extLst>
              <a:ext uri="{FF2B5EF4-FFF2-40B4-BE49-F238E27FC236}">
                <a16:creationId xmlns:a16="http://schemas.microsoft.com/office/drawing/2014/main" id="{446C4DF2-D3B4-F0BF-32F6-2F9ADF5213E6}"/>
              </a:ext>
            </a:extLst>
          </p:cNvPr>
          <p:cNvSpPr/>
          <p:nvPr/>
        </p:nvSpPr>
        <p:spPr>
          <a:xfrm>
            <a:off x="8921342" y="2682868"/>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Post</a:t>
            </a:r>
            <a:endParaRPr lang="en-GB"/>
          </a:p>
        </p:txBody>
      </p:sp>
      <p:cxnSp>
        <p:nvCxnSpPr>
          <p:cNvPr id="9" name="Gerade Verbindung mit Pfeil 8">
            <a:extLst>
              <a:ext uri="{FF2B5EF4-FFF2-40B4-BE49-F238E27FC236}">
                <a16:creationId xmlns:a16="http://schemas.microsoft.com/office/drawing/2014/main" id="{956FB826-06CE-7C64-C749-1C2FAC67C5AC}"/>
              </a:ext>
            </a:extLst>
          </p:cNvPr>
          <p:cNvCxnSpPr>
            <a:cxnSpLocks/>
            <a:endCxn id="7" idx="1"/>
          </p:cNvCxnSpPr>
          <p:nvPr/>
        </p:nvCxnSpPr>
        <p:spPr>
          <a:xfrm>
            <a:off x="7883371" y="2958076"/>
            <a:ext cx="10379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3EEA64BA-25A6-73F8-22E9-88CBD691DF27}"/>
              </a:ext>
            </a:extLst>
          </p:cNvPr>
          <p:cNvSpPr txBox="1"/>
          <p:nvPr/>
        </p:nvSpPr>
        <p:spPr>
          <a:xfrm>
            <a:off x="7747748" y="2557965"/>
            <a:ext cx="1173594" cy="400110"/>
          </a:xfrm>
          <a:prstGeom prst="rect">
            <a:avLst/>
          </a:prstGeom>
          <a:noFill/>
        </p:spPr>
        <p:txBody>
          <a:bodyPr wrap="square" rtlCol="0">
            <a:spAutoFit/>
          </a:bodyPr>
          <a:lstStyle/>
          <a:p>
            <a:pPr algn="ctr"/>
            <a:r>
              <a:rPr lang="en-GB" sz="2000"/>
              <a:t>creates</a:t>
            </a:r>
          </a:p>
        </p:txBody>
      </p:sp>
      <p:pic>
        <p:nvPicPr>
          <p:cNvPr id="13" name="Grafik 12" descr="Ein Bild, das Herz, Valentinstag, Kreativität enthält.&#10;&#10;Automatisch generierte Beschreibung">
            <a:extLst>
              <a:ext uri="{FF2B5EF4-FFF2-40B4-BE49-F238E27FC236}">
                <a16:creationId xmlns:a16="http://schemas.microsoft.com/office/drawing/2014/main" id="{448BEB8B-F8A4-33CD-6C15-65232EF49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62854">
            <a:off x="8920852" y="2051234"/>
            <a:ext cx="511713" cy="511713"/>
          </a:xfrm>
          <a:prstGeom prst="rect">
            <a:avLst/>
          </a:prstGeom>
        </p:spPr>
      </p:pic>
      <p:pic>
        <p:nvPicPr>
          <p:cNvPr id="15" name="Grafik 14" descr="Ein Bild, das Logo, Symbol, Grafiken, Schrift enthält.&#10;&#10;Automatisch generierte Beschreibung">
            <a:extLst>
              <a:ext uri="{FF2B5EF4-FFF2-40B4-BE49-F238E27FC236}">
                <a16:creationId xmlns:a16="http://schemas.microsoft.com/office/drawing/2014/main" id="{188DBCF0-19D7-0AE6-86F1-7E7DC2B73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584808">
            <a:off x="10088405" y="2022036"/>
            <a:ext cx="576288" cy="576288"/>
          </a:xfrm>
          <a:prstGeom prst="rect">
            <a:avLst/>
          </a:prstGeom>
        </p:spPr>
      </p:pic>
      <p:pic>
        <p:nvPicPr>
          <p:cNvPr id="17" name="Grafik 16" descr="Ein Bild, das Schwarz, Dunkelheit enthält.&#10;&#10;Automatisch generierte Beschreibung">
            <a:extLst>
              <a:ext uri="{FF2B5EF4-FFF2-40B4-BE49-F238E27FC236}">
                <a16:creationId xmlns:a16="http://schemas.microsoft.com/office/drawing/2014/main" id="{5C16DC20-2671-95E3-7460-B12B4AA52ED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8437" y="2047877"/>
            <a:ext cx="472565" cy="472565"/>
          </a:xfrm>
          <a:prstGeom prst="rect">
            <a:avLst/>
          </a:prstGeom>
        </p:spPr>
      </p:pic>
      <p:pic>
        <p:nvPicPr>
          <p:cNvPr id="18" name="Grafik 17" descr="Ein Bild, das Kreis enthält.&#10;&#10;Automatisch generierte Beschreibung">
            <a:extLst>
              <a:ext uri="{FF2B5EF4-FFF2-40B4-BE49-F238E27FC236}">
                <a16:creationId xmlns:a16="http://schemas.microsoft.com/office/drawing/2014/main" id="{6BF21859-CB19-E91D-1A71-1E7EA77BD07F}"/>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8445" b="8052"/>
          <a:stretch/>
        </p:blipFill>
        <p:spPr>
          <a:xfrm>
            <a:off x="6637853" y="3927625"/>
            <a:ext cx="1428961" cy="1193232"/>
          </a:xfrm>
          <a:prstGeom prst="rect">
            <a:avLst/>
          </a:prstGeom>
        </p:spPr>
      </p:pic>
      <p:sp>
        <p:nvSpPr>
          <p:cNvPr id="19" name="Textfeld 18">
            <a:extLst>
              <a:ext uri="{FF2B5EF4-FFF2-40B4-BE49-F238E27FC236}">
                <a16:creationId xmlns:a16="http://schemas.microsoft.com/office/drawing/2014/main" id="{D3F990E0-DDD5-E588-A4F4-D2446AC6A231}"/>
              </a:ext>
            </a:extLst>
          </p:cNvPr>
          <p:cNvSpPr txBox="1"/>
          <p:nvPr/>
        </p:nvSpPr>
        <p:spPr>
          <a:xfrm>
            <a:off x="6401303" y="5144899"/>
            <a:ext cx="1902059" cy="400110"/>
          </a:xfrm>
          <a:prstGeom prst="rect">
            <a:avLst/>
          </a:prstGeom>
          <a:noFill/>
        </p:spPr>
        <p:txBody>
          <a:bodyPr wrap="square" rtlCol="0">
            <a:spAutoFit/>
          </a:bodyPr>
          <a:lstStyle/>
          <a:p>
            <a:pPr algn="ctr"/>
            <a:r>
              <a:rPr lang="en-GB" sz="2000"/>
              <a:t>End user 2 </a:t>
            </a:r>
          </a:p>
        </p:txBody>
      </p:sp>
      <p:sp>
        <p:nvSpPr>
          <p:cNvPr id="20" name="Rechteck 19">
            <a:extLst>
              <a:ext uri="{FF2B5EF4-FFF2-40B4-BE49-F238E27FC236}">
                <a16:creationId xmlns:a16="http://schemas.microsoft.com/office/drawing/2014/main" id="{BB812910-6D6E-6C32-137E-3EB39CB0E841}"/>
              </a:ext>
            </a:extLst>
          </p:cNvPr>
          <p:cNvSpPr/>
          <p:nvPr/>
        </p:nvSpPr>
        <p:spPr>
          <a:xfrm>
            <a:off x="8921341" y="4567036"/>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Comment</a:t>
            </a:r>
            <a:endParaRPr lang="en-GB"/>
          </a:p>
        </p:txBody>
      </p:sp>
      <p:cxnSp>
        <p:nvCxnSpPr>
          <p:cNvPr id="21" name="Gerade Verbindung mit Pfeil 20">
            <a:extLst>
              <a:ext uri="{FF2B5EF4-FFF2-40B4-BE49-F238E27FC236}">
                <a16:creationId xmlns:a16="http://schemas.microsoft.com/office/drawing/2014/main" id="{FF492FCB-4B7E-DC2A-E8A2-3E621ABAEA49}"/>
              </a:ext>
            </a:extLst>
          </p:cNvPr>
          <p:cNvCxnSpPr>
            <a:cxnSpLocks/>
          </p:cNvCxnSpPr>
          <p:nvPr/>
        </p:nvCxnSpPr>
        <p:spPr>
          <a:xfrm>
            <a:off x="7883371" y="4854412"/>
            <a:ext cx="10379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BD5C648B-B48A-E03D-C8CA-F49169B81004}"/>
              </a:ext>
            </a:extLst>
          </p:cNvPr>
          <p:cNvSpPr txBox="1"/>
          <p:nvPr/>
        </p:nvSpPr>
        <p:spPr>
          <a:xfrm>
            <a:off x="7815559" y="4455191"/>
            <a:ext cx="1173594" cy="400110"/>
          </a:xfrm>
          <a:prstGeom prst="rect">
            <a:avLst/>
          </a:prstGeom>
          <a:noFill/>
        </p:spPr>
        <p:txBody>
          <a:bodyPr wrap="square" rtlCol="0">
            <a:spAutoFit/>
          </a:bodyPr>
          <a:lstStyle/>
          <a:p>
            <a:pPr algn="ctr"/>
            <a:r>
              <a:rPr lang="en-GB" sz="2000"/>
              <a:t>writes</a:t>
            </a:r>
          </a:p>
        </p:txBody>
      </p:sp>
      <p:cxnSp>
        <p:nvCxnSpPr>
          <p:cNvPr id="25" name="Gerade Verbindung mit Pfeil 24">
            <a:extLst>
              <a:ext uri="{FF2B5EF4-FFF2-40B4-BE49-F238E27FC236}">
                <a16:creationId xmlns:a16="http://schemas.microsoft.com/office/drawing/2014/main" id="{337A189E-49F4-36C8-64CD-D6A7993F64C5}"/>
              </a:ext>
            </a:extLst>
          </p:cNvPr>
          <p:cNvCxnSpPr>
            <a:stCxn id="20" idx="0"/>
            <a:endCxn id="7" idx="2"/>
          </p:cNvCxnSpPr>
          <p:nvPr/>
        </p:nvCxnSpPr>
        <p:spPr>
          <a:xfrm flipV="1">
            <a:off x="9764720" y="3233283"/>
            <a:ext cx="1" cy="13337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FC813E71-05C0-7F9C-595C-C7B3B717B6AD}"/>
              </a:ext>
            </a:extLst>
          </p:cNvPr>
          <p:cNvSpPr txBox="1"/>
          <p:nvPr/>
        </p:nvSpPr>
        <p:spPr>
          <a:xfrm>
            <a:off x="8416031" y="3721443"/>
            <a:ext cx="1358812" cy="400110"/>
          </a:xfrm>
          <a:prstGeom prst="rect">
            <a:avLst/>
          </a:prstGeom>
          <a:noFill/>
        </p:spPr>
        <p:txBody>
          <a:bodyPr wrap="square" rtlCol="0">
            <a:spAutoFit/>
          </a:bodyPr>
          <a:lstStyle/>
          <a:p>
            <a:pPr algn="ctr"/>
            <a:r>
              <a:rPr lang="en-GB" sz="2000"/>
              <a:t>belongs to</a:t>
            </a:r>
          </a:p>
        </p:txBody>
      </p:sp>
    </p:spTree>
    <p:extLst>
      <p:ext uri="{BB962C8B-B14F-4D97-AF65-F5344CB8AC3E}">
        <p14:creationId xmlns:p14="http://schemas.microsoft.com/office/powerpoint/2010/main" val="1766704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up)">
                                      <p:cBhvr>
                                        <p:cTn id="20" dur="500"/>
                                        <p:tgtEl>
                                          <p:spTgt spid="4">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wipe(up)">
                                      <p:cBhvr>
                                        <p:cTn id="39" dur="500"/>
                                        <p:tgtEl>
                                          <p:spTgt spid="4">
                                            <p:txEl>
                                              <p:pRg st="3" end="3"/>
                                            </p:txEl>
                                          </p:spTgt>
                                        </p:tgtEl>
                                      </p:cBhvr>
                                    </p:animEffect>
                                  </p:childTnLst>
                                </p:cTn>
                              </p:par>
                              <p:par>
                                <p:cTn id="40" presetID="22" presetClass="entr" presetSubtype="1"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cTn>
                              </p:par>
                              <p:par>
                                <p:cTn id="43" presetID="22" presetClass="entr" presetSubtype="1"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par>
                                <p:cTn id="46" presetID="22" presetClass="entr" presetSubtype="1"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up)">
                                      <p:cBhvr>
                                        <p:cTn id="52" dur="500"/>
                                        <p:tgtEl>
                                          <p:spTgt spid="4">
                                            <p:txEl>
                                              <p:pRg st="4" end="4"/>
                                            </p:txEl>
                                          </p:spTgt>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wipe(up)">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Effect transition="in" filter="wipe(up)">
                                      <p:cBhvr>
                                        <p:cTn id="61" dur="500"/>
                                        <p:tgtEl>
                                          <p:spTgt spid="4">
                                            <p:txEl>
                                              <p:pRg st="6" end="6"/>
                                            </p:txEl>
                                          </p:spTgt>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up)">
                                      <p:cBhvr>
                                        <p:cTn id="73" dur="500"/>
                                        <p:tgtEl>
                                          <p:spTgt spid="18"/>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up)">
                                      <p:cBhvr>
                                        <p:cTn id="76" dur="500"/>
                                        <p:tgtEl>
                                          <p:spTgt spid="23"/>
                                        </p:tgtEl>
                                      </p:cBhvr>
                                    </p:animEffect>
                                  </p:childTnLst>
                                </p:cTn>
                              </p:par>
                              <p:par>
                                <p:cTn id="77" presetID="22" presetClass="entr" presetSubtype="8"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wipe(up)">
                                      <p:cBhvr>
                                        <p:cTn id="84" dur="500"/>
                                        <p:tgtEl>
                                          <p:spTgt spid="4">
                                            <p:txEl>
                                              <p:pRg st="7" end="7"/>
                                            </p:txEl>
                                          </p:spTgt>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par>
                                <p:cTn id="88" presetID="22" presetClass="entr" presetSubtype="4"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down)">
                                      <p:cBhvr>
                                        <p:cTn id="90" dur="500"/>
                                        <p:tgtEl>
                                          <p:spTgt spid="2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wipe(up)">
                                      <p:cBhvr>
                                        <p:cTn id="9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9" grpId="0"/>
      <p:bldP spid="20" grpId="0" animBg="1"/>
      <p:bldP spid="23"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A4230C-5655-5EFE-D11E-B36B56F7E3B3}"/>
              </a:ext>
            </a:extLst>
          </p:cNvPr>
          <p:cNvSpPr>
            <a:spLocks noGrp="1"/>
          </p:cNvSpPr>
          <p:nvPr>
            <p:ph type="title"/>
          </p:nvPr>
        </p:nvSpPr>
        <p:spPr>
          <a:xfrm>
            <a:off x="1177179" y="260826"/>
            <a:ext cx="10058400" cy="1450757"/>
          </a:xfrm>
        </p:spPr>
        <p:txBody>
          <a:bodyPr/>
          <a:lstStyle/>
          <a:p>
            <a:r>
              <a:rPr lang="de-DE" err="1">
                <a:cs typeface="Calibri Light"/>
              </a:rPr>
              <a:t>Identifying</a:t>
            </a:r>
            <a:r>
              <a:rPr lang="de-DE">
                <a:cs typeface="Calibri Light"/>
              </a:rPr>
              <a:t> </a:t>
            </a:r>
            <a:r>
              <a:rPr lang="de-DE" err="1">
                <a:cs typeface="Calibri Light"/>
              </a:rPr>
              <a:t>our</a:t>
            </a:r>
            <a:r>
              <a:rPr lang="de-DE">
                <a:cs typeface="Calibri Light"/>
              </a:rPr>
              <a:t> </a:t>
            </a:r>
            <a:r>
              <a:rPr lang="de-DE" err="1">
                <a:cs typeface="Calibri Light"/>
              </a:rPr>
              <a:t>entities</a:t>
            </a:r>
            <a:r>
              <a:rPr lang="de-DE">
                <a:cs typeface="Calibri Light"/>
              </a:rPr>
              <a:t> - Summary</a:t>
            </a:r>
            <a:endParaRPr lang="de-DE"/>
          </a:p>
        </p:txBody>
      </p:sp>
      <p:sp>
        <p:nvSpPr>
          <p:cNvPr id="7" name="Rechteck 6">
            <a:extLst>
              <a:ext uri="{FF2B5EF4-FFF2-40B4-BE49-F238E27FC236}">
                <a16:creationId xmlns:a16="http://schemas.microsoft.com/office/drawing/2014/main" id="{446C4DF2-D3B4-F0BF-32F6-2F9ADF5213E6}"/>
              </a:ext>
            </a:extLst>
          </p:cNvPr>
          <p:cNvSpPr/>
          <p:nvPr/>
        </p:nvSpPr>
        <p:spPr>
          <a:xfrm>
            <a:off x="8603349" y="3153791"/>
            <a:ext cx="1686757" cy="550415"/>
          </a:xfrm>
          <a:prstGeom prst="rect">
            <a:avLst/>
          </a:prstGeom>
          <a:solidFill>
            <a:schemeClr val="accent6">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Post</a:t>
            </a:r>
            <a:endParaRPr lang="en-GB"/>
          </a:p>
        </p:txBody>
      </p:sp>
      <p:sp>
        <p:nvSpPr>
          <p:cNvPr id="20" name="Rechteck 19">
            <a:extLst>
              <a:ext uri="{FF2B5EF4-FFF2-40B4-BE49-F238E27FC236}">
                <a16:creationId xmlns:a16="http://schemas.microsoft.com/office/drawing/2014/main" id="{BB812910-6D6E-6C32-137E-3EB39CB0E841}"/>
              </a:ext>
            </a:extLst>
          </p:cNvPr>
          <p:cNvSpPr/>
          <p:nvPr/>
        </p:nvSpPr>
        <p:spPr>
          <a:xfrm>
            <a:off x="8603349" y="4995492"/>
            <a:ext cx="1686757" cy="550415"/>
          </a:xfrm>
          <a:prstGeom prst="rect">
            <a:avLst/>
          </a:prstGeom>
          <a:solidFill>
            <a:schemeClr val="accent6">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Comment</a:t>
            </a:r>
            <a:endParaRPr lang="en-GB"/>
          </a:p>
        </p:txBody>
      </p:sp>
      <p:sp>
        <p:nvSpPr>
          <p:cNvPr id="3" name="Rechteck 2">
            <a:extLst>
              <a:ext uri="{FF2B5EF4-FFF2-40B4-BE49-F238E27FC236}">
                <a16:creationId xmlns:a16="http://schemas.microsoft.com/office/drawing/2014/main" id="{2AA0852B-CDDD-E7C3-CD87-48E9DC119FAC}"/>
              </a:ext>
            </a:extLst>
          </p:cNvPr>
          <p:cNvSpPr/>
          <p:nvPr/>
        </p:nvSpPr>
        <p:spPr>
          <a:xfrm>
            <a:off x="2479236" y="2071342"/>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Account</a:t>
            </a:r>
            <a:endParaRPr lang="en-GB"/>
          </a:p>
        </p:txBody>
      </p:sp>
      <p:sp>
        <p:nvSpPr>
          <p:cNvPr id="8" name="Rechteck 7">
            <a:extLst>
              <a:ext uri="{FF2B5EF4-FFF2-40B4-BE49-F238E27FC236}">
                <a16:creationId xmlns:a16="http://schemas.microsoft.com/office/drawing/2014/main" id="{02205F0E-2890-9BED-6D7C-AA9D44B98F54}"/>
              </a:ext>
            </a:extLst>
          </p:cNvPr>
          <p:cNvSpPr/>
          <p:nvPr/>
        </p:nvSpPr>
        <p:spPr>
          <a:xfrm>
            <a:off x="1177179" y="3153792"/>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Administrator</a:t>
            </a:r>
            <a:endParaRPr lang="en-GB"/>
          </a:p>
        </p:txBody>
      </p:sp>
      <p:sp>
        <p:nvSpPr>
          <p:cNvPr id="10" name="Rechteck 9">
            <a:extLst>
              <a:ext uri="{FF2B5EF4-FFF2-40B4-BE49-F238E27FC236}">
                <a16:creationId xmlns:a16="http://schemas.microsoft.com/office/drawing/2014/main" id="{033CBAD0-9CD3-7645-796B-544688CABA8A}"/>
              </a:ext>
            </a:extLst>
          </p:cNvPr>
          <p:cNvSpPr/>
          <p:nvPr/>
        </p:nvSpPr>
        <p:spPr>
          <a:xfrm>
            <a:off x="3722111" y="3153791"/>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End User</a:t>
            </a:r>
            <a:endParaRPr lang="en-GB"/>
          </a:p>
        </p:txBody>
      </p:sp>
      <p:sp>
        <p:nvSpPr>
          <p:cNvPr id="12" name="Rechteck 11">
            <a:extLst>
              <a:ext uri="{FF2B5EF4-FFF2-40B4-BE49-F238E27FC236}">
                <a16:creationId xmlns:a16="http://schemas.microsoft.com/office/drawing/2014/main" id="{C128E3F0-132B-164E-58B2-6F02FF86E0C7}"/>
              </a:ext>
            </a:extLst>
          </p:cNvPr>
          <p:cNvSpPr/>
          <p:nvPr/>
        </p:nvSpPr>
        <p:spPr>
          <a:xfrm>
            <a:off x="1177178" y="4995493"/>
            <a:ext cx="1686757" cy="550415"/>
          </a:xfrm>
          <a:prstGeom prst="rect">
            <a:avLst/>
          </a:prstGeom>
          <a:solidFill>
            <a:schemeClr val="tx2">
              <a:lumMod val="75000"/>
            </a:schemeClr>
          </a:solidFill>
          <a:ln>
            <a:solidFill>
              <a:schemeClr val="tx2">
                <a:lumMod val="1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Faculty</a:t>
            </a:r>
            <a:endParaRPr lang="en-GB"/>
          </a:p>
        </p:txBody>
      </p:sp>
      <p:sp>
        <p:nvSpPr>
          <p:cNvPr id="14" name="Rechteck 13">
            <a:extLst>
              <a:ext uri="{FF2B5EF4-FFF2-40B4-BE49-F238E27FC236}">
                <a16:creationId xmlns:a16="http://schemas.microsoft.com/office/drawing/2014/main" id="{F5A3566D-F0E8-47F3-8358-14D68840C710}"/>
              </a:ext>
            </a:extLst>
          </p:cNvPr>
          <p:cNvSpPr/>
          <p:nvPr/>
        </p:nvSpPr>
        <p:spPr>
          <a:xfrm>
            <a:off x="3722110" y="4995493"/>
            <a:ext cx="1686757" cy="550415"/>
          </a:xfrm>
          <a:prstGeom prst="rect">
            <a:avLst/>
          </a:prstGeom>
          <a:solidFill>
            <a:schemeClr val="tx2">
              <a:lumMod val="75000"/>
            </a:schemeClr>
          </a:solidFill>
          <a:ln>
            <a:solidFill>
              <a:schemeClr val="tx2">
                <a:lumMod val="1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Course</a:t>
            </a:r>
            <a:endParaRPr lang="en-GB"/>
          </a:p>
        </p:txBody>
      </p:sp>
      <p:sp>
        <p:nvSpPr>
          <p:cNvPr id="16" name="Rechteck 15">
            <a:extLst>
              <a:ext uri="{FF2B5EF4-FFF2-40B4-BE49-F238E27FC236}">
                <a16:creationId xmlns:a16="http://schemas.microsoft.com/office/drawing/2014/main" id="{4DCDB171-4959-FE34-8E9F-153FF3BC7AFE}"/>
              </a:ext>
            </a:extLst>
          </p:cNvPr>
          <p:cNvSpPr/>
          <p:nvPr/>
        </p:nvSpPr>
        <p:spPr>
          <a:xfrm>
            <a:off x="6206379" y="2071342"/>
            <a:ext cx="1686757" cy="550415"/>
          </a:xfrm>
          <a:prstGeom prst="rect">
            <a:avLst/>
          </a:prstGeom>
          <a:solidFill>
            <a:schemeClr val="tx1">
              <a:lumMod val="50000"/>
            </a:schemeClr>
          </a:solidFill>
          <a:ln>
            <a:solidFill>
              <a:schemeClr val="tx2">
                <a:lumMod val="1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Picture</a:t>
            </a:r>
            <a:endParaRPr lang="en-GB"/>
          </a:p>
        </p:txBody>
      </p:sp>
      <p:cxnSp>
        <p:nvCxnSpPr>
          <p:cNvPr id="28" name="Verbinder: gewinkelt 27">
            <a:extLst>
              <a:ext uri="{FF2B5EF4-FFF2-40B4-BE49-F238E27FC236}">
                <a16:creationId xmlns:a16="http://schemas.microsoft.com/office/drawing/2014/main" id="{B4C7C5F0-3F54-63DF-05EB-61EE1F1E7826}"/>
              </a:ext>
            </a:extLst>
          </p:cNvPr>
          <p:cNvCxnSpPr>
            <a:stCxn id="8" idx="0"/>
            <a:endCxn id="3" idx="2"/>
          </p:cNvCxnSpPr>
          <p:nvPr/>
        </p:nvCxnSpPr>
        <p:spPr>
          <a:xfrm rot="5400000" flipH="1" flipV="1">
            <a:off x="2405569" y="2236747"/>
            <a:ext cx="532035" cy="13020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8B177741-B2F9-59CC-741D-52290D9551DF}"/>
              </a:ext>
            </a:extLst>
          </p:cNvPr>
          <p:cNvCxnSpPr>
            <a:stCxn id="10" idx="0"/>
            <a:endCxn id="3" idx="2"/>
          </p:cNvCxnSpPr>
          <p:nvPr/>
        </p:nvCxnSpPr>
        <p:spPr>
          <a:xfrm rot="16200000" flipV="1">
            <a:off x="3678036" y="2266336"/>
            <a:ext cx="532034" cy="12428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5868A38F-CCDE-F7EA-A012-07F2126DF613}"/>
              </a:ext>
            </a:extLst>
          </p:cNvPr>
          <p:cNvCxnSpPr>
            <a:stCxn id="3" idx="3"/>
            <a:endCxn id="16" idx="1"/>
          </p:cNvCxnSpPr>
          <p:nvPr/>
        </p:nvCxnSpPr>
        <p:spPr>
          <a:xfrm>
            <a:off x="4165993" y="2346550"/>
            <a:ext cx="204038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Verbinder: gewinkelt 33">
            <a:extLst>
              <a:ext uri="{FF2B5EF4-FFF2-40B4-BE49-F238E27FC236}">
                <a16:creationId xmlns:a16="http://schemas.microsoft.com/office/drawing/2014/main" id="{A65FACEB-F7B0-C372-E9DA-E93A269A5635}"/>
              </a:ext>
            </a:extLst>
          </p:cNvPr>
          <p:cNvCxnSpPr>
            <a:stCxn id="7" idx="0"/>
            <a:endCxn id="16" idx="3"/>
          </p:cNvCxnSpPr>
          <p:nvPr/>
        </p:nvCxnSpPr>
        <p:spPr>
          <a:xfrm rot="16200000" flipV="1">
            <a:off x="8266312" y="1973375"/>
            <a:ext cx="807241" cy="1553592"/>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BB8B2B3A-B4A4-4340-EDCF-4507E156C702}"/>
              </a:ext>
            </a:extLst>
          </p:cNvPr>
          <p:cNvCxnSpPr>
            <a:stCxn id="14" idx="1"/>
            <a:endCxn id="12" idx="3"/>
          </p:cNvCxnSpPr>
          <p:nvPr/>
        </p:nvCxnSpPr>
        <p:spPr>
          <a:xfrm flipH="1">
            <a:off x="2863935" y="5270701"/>
            <a:ext cx="8581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A3F390A6-AC2E-6920-534F-802C896CE605}"/>
              </a:ext>
            </a:extLst>
          </p:cNvPr>
          <p:cNvCxnSpPr>
            <a:stCxn id="10" idx="2"/>
            <a:endCxn id="14" idx="0"/>
          </p:cNvCxnSpPr>
          <p:nvPr/>
        </p:nvCxnSpPr>
        <p:spPr>
          <a:xfrm flipH="1">
            <a:off x="4565489" y="3704206"/>
            <a:ext cx="1" cy="129128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1B8C97CC-9E60-860F-6C45-2AF2680A670A}"/>
              </a:ext>
            </a:extLst>
          </p:cNvPr>
          <p:cNvCxnSpPr>
            <a:stCxn id="10" idx="3"/>
            <a:endCxn id="7" idx="1"/>
          </p:cNvCxnSpPr>
          <p:nvPr/>
        </p:nvCxnSpPr>
        <p:spPr>
          <a:xfrm>
            <a:off x="5408868" y="3428999"/>
            <a:ext cx="3194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winkelt 41">
            <a:extLst>
              <a:ext uri="{FF2B5EF4-FFF2-40B4-BE49-F238E27FC236}">
                <a16:creationId xmlns:a16="http://schemas.microsoft.com/office/drawing/2014/main" id="{4AADF728-B402-7941-6323-EE18E01510CE}"/>
              </a:ext>
            </a:extLst>
          </p:cNvPr>
          <p:cNvCxnSpPr>
            <a:stCxn id="10" idx="3"/>
            <a:endCxn id="20" idx="1"/>
          </p:cNvCxnSpPr>
          <p:nvPr/>
        </p:nvCxnSpPr>
        <p:spPr>
          <a:xfrm>
            <a:off x="5408868" y="3428999"/>
            <a:ext cx="3194481" cy="1841701"/>
          </a:xfrm>
          <a:prstGeom prst="bentConnector3">
            <a:avLst>
              <a:gd name="adj1" fmla="val 266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157BC362-70B1-F154-3CE5-33AD8EF36438}"/>
              </a:ext>
            </a:extLst>
          </p:cNvPr>
          <p:cNvCxnSpPr>
            <a:stCxn id="20" idx="0"/>
            <a:endCxn id="7" idx="2"/>
          </p:cNvCxnSpPr>
          <p:nvPr/>
        </p:nvCxnSpPr>
        <p:spPr>
          <a:xfrm flipV="1">
            <a:off x="9446728" y="3704206"/>
            <a:ext cx="0" cy="1291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B9972652-D5AD-8080-8561-D8BF791C4D52}"/>
              </a:ext>
            </a:extLst>
          </p:cNvPr>
          <p:cNvSpPr txBox="1"/>
          <p:nvPr/>
        </p:nvSpPr>
        <p:spPr>
          <a:xfrm>
            <a:off x="2706225" y="2797403"/>
            <a:ext cx="1173594" cy="400110"/>
          </a:xfrm>
          <a:prstGeom prst="rect">
            <a:avLst/>
          </a:prstGeom>
          <a:noFill/>
        </p:spPr>
        <p:txBody>
          <a:bodyPr wrap="square" rtlCol="0">
            <a:spAutoFit/>
          </a:bodyPr>
          <a:lstStyle/>
          <a:p>
            <a:pPr algn="ctr"/>
            <a:r>
              <a:rPr lang="en-GB" sz="2000"/>
              <a:t>Is either</a:t>
            </a:r>
          </a:p>
        </p:txBody>
      </p:sp>
      <p:sp>
        <p:nvSpPr>
          <p:cNvPr id="51" name="Textfeld 50">
            <a:extLst>
              <a:ext uri="{FF2B5EF4-FFF2-40B4-BE49-F238E27FC236}">
                <a16:creationId xmlns:a16="http://schemas.microsoft.com/office/drawing/2014/main" id="{AF782B42-AAF9-FC07-5563-1D2B71A9FC4E}"/>
              </a:ext>
            </a:extLst>
          </p:cNvPr>
          <p:cNvSpPr txBox="1"/>
          <p:nvPr/>
        </p:nvSpPr>
        <p:spPr>
          <a:xfrm>
            <a:off x="3100674" y="4060594"/>
            <a:ext cx="1686757" cy="400110"/>
          </a:xfrm>
          <a:prstGeom prst="rect">
            <a:avLst/>
          </a:prstGeom>
          <a:noFill/>
        </p:spPr>
        <p:txBody>
          <a:bodyPr wrap="square" rtlCol="0">
            <a:spAutoFit/>
          </a:bodyPr>
          <a:lstStyle/>
          <a:p>
            <a:pPr algn="ctr"/>
            <a:r>
              <a:rPr lang="en-GB" sz="2000"/>
              <a:t>Belongs to</a:t>
            </a:r>
          </a:p>
        </p:txBody>
      </p:sp>
      <p:sp>
        <p:nvSpPr>
          <p:cNvPr id="52" name="Textfeld 51">
            <a:extLst>
              <a:ext uri="{FF2B5EF4-FFF2-40B4-BE49-F238E27FC236}">
                <a16:creationId xmlns:a16="http://schemas.microsoft.com/office/drawing/2014/main" id="{F4B4C061-D748-E497-7183-E0D28B9F6F8B}"/>
              </a:ext>
            </a:extLst>
          </p:cNvPr>
          <p:cNvSpPr txBox="1"/>
          <p:nvPr/>
        </p:nvSpPr>
        <p:spPr>
          <a:xfrm>
            <a:off x="2442245" y="4826869"/>
            <a:ext cx="1686757" cy="400110"/>
          </a:xfrm>
          <a:prstGeom prst="rect">
            <a:avLst/>
          </a:prstGeom>
          <a:noFill/>
        </p:spPr>
        <p:txBody>
          <a:bodyPr wrap="square" rtlCol="0">
            <a:spAutoFit/>
          </a:bodyPr>
          <a:lstStyle/>
          <a:p>
            <a:pPr algn="ctr"/>
            <a:r>
              <a:rPr lang="en-GB" sz="2000"/>
              <a:t>Part of</a:t>
            </a:r>
          </a:p>
        </p:txBody>
      </p:sp>
      <p:sp>
        <p:nvSpPr>
          <p:cNvPr id="53" name="Textfeld 52">
            <a:extLst>
              <a:ext uri="{FF2B5EF4-FFF2-40B4-BE49-F238E27FC236}">
                <a16:creationId xmlns:a16="http://schemas.microsoft.com/office/drawing/2014/main" id="{A557EB3C-5398-5EBA-A6DD-2FA98549FCAA}"/>
              </a:ext>
            </a:extLst>
          </p:cNvPr>
          <p:cNvSpPr txBox="1"/>
          <p:nvPr/>
        </p:nvSpPr>
        <p:spPr>
          <a:xfrm>
            <a:off x="6162729" y="2633477"/>
            <a:ext cx="1686757" cy="400110"/>
          </a:xfrm>
          <a:prstGeom prst="rect">
            <a:avLst/>
          </a:prstGeom>
          <a:noFill/>
        </p:spPr>
        <p:txBody>
          <a:bodyPr wrap="square" rtlCol="0">
            <a:spAutoFit/>
          </a:bodyPr>
          <a:lstStyle/>
          <a:p>
            <a:pPr algn="ctr"/>
            <a:r>
              <a:rPr lang="en-GB" sz="2000"/>
              <a:t>Optional</a:t>
            </a:r>
          </a:p>
        </p:txBody>
      </p:sp>
      <p:sp>
        <p:nvSpPr>
          <p:cNvPr id="54" name="Textfeld 53">
            <a:extLst>
              <a:ext uri="{FF2B5EF4-FFF2-40B4-BE49-F238E27FC236}">
                <a16:creationId xmlns:a16="http://schemas.microsoft.com/office/drawing/2014/main" id="{FA4CF2C3-2F61-6AA2-277E-4B676270AB3B}"/>
              </a:ext>
            </a:extLst>
          </p:cNvPr>
          <p:cNvSpPr txBox="1"/>
          <p:nvPr/>
        </p:nvSpPr>
        <p:spPr>
          <a:xfrm>
            <a:off x="5826414" y="3079065"/>
            <a:ext cx="2776935" cy="400110"/>
          </a:xfrm>
          <a:prstGeom prst="rect">
            <a:avLst/>
          </a:prstGeom>
          <a:noFill/>
        </p:spPr>
        <p:txBody>
          <a:bodyPr wrap="square" rtlCol="0">
            <a:spAutoFit/>
          </a:bodyPr>
          <a:lstStyle/>
          <a:p>
            <a:r>
              <a:rPr lang="en-GB" sz="2000"/>
              <a:t>Create, save, like, share</a:t>
            </a:r>
          </a:p>
        </p:txBody>
      </p:sp>
      <p:sp>
        <p:nvSpPr>
          <p:cNvPr id="55" name="Textfeld 54">
            <a:extLst>
              <a:ext uri="{FF2B5EF4-FFF2-40B4-BE49-F238E27FC236}">
                <a16:creationId xmlns:a16="http://schemas.microsoft.com/office/drawing/2014/main" id="{B2BCD709-3F29-173D-5AA8-F6E3D8DF3A9E}"/>
              </a:ext>
            </a:extLst>
          </p:cNvPr>
          <p:cNvSpPr txBox="1"/>
          <p:nvPr/>
        </p:nvSpPr>
        <p:spPr>
          <a:xfrm>
            <a:off x="6605873" y="4870589"/>
            <a:ext cx="1686757" cy="400110"/>
          </a:xfrm>
          <a:prstGeom prst="rect">
            <a:avLst/>
          </a:prstGeom>
          <a:noFill/>
        </p:spPr>
        <p:txBody>
          <a:bodyPr wrap="square" rtlCol="0">
            <a:spAutoFit/>
          </a:bodyPr>
          <a:lstStyle/>
          <a:p>
            <a:pPr algn="ctr"/>
            <a:r>
              <a:rPr lang="en-GB" sz="2000"/>
              <a:t>Create</a:t>
            </a:r>
          </a:p>
        </p:txBody>
      </p:sp>
      <p:sp>
        <p:nvSpPr>
          <p:cNvPr id="56" name="Textfeld 55">
            <a:extLst>
              <a:ext uri="{FF2B5EF4-FFF2-40B4-BE49-F238E27FC236}">
                <a16:creationId xmlns:a16="http://schemas.microsoft.com/office/drawing/2014/main" id="{A9653964-060E-65DB-C6BB-75343EA02F29}"/>
              </a:ext>
            </a:extLst>
          </p:cNvPr>
          <p:cNvSpPr txBox="1"/>
          <p:nvPr/>
        </p:nvSpPr>
        <p:spPr>
          <a:xfrm>
            <a:off x="8001147" y="4111338"/>
            <a:ext cx="1686757" cy="400110"/>
          </a:xfrm>
          <a:prstGeom prst="rect">
            <a:avLst/>
          </a:prstGeom>
          <a:noFill/>
        </p:spPr>
        <p:txBody>
          <a:bodyPr wrap="square" rtlCol="0">
            <a:spAutoFit/>
          </a:bodyPr>
          <a:lstStyle/>
          <a:p>
            <a:pPr algn="ctr"/>
            <a:r>
              <a:rPr lang="en-GB" sz="2000"/>
              <a:t>Belongs to</a:t>
            </a:r>
          </a:p>
        </p:txBody>
      </p:sp>
    </p:spTree>
    <p:extLst>
      <p:ext uri="{BB962C8B-B14F-4D97-AF65-F5344CB8AC3E}">
        <p14:creationId xmlns:p14="http://schemas.microsoft.com/office/powerpoint/2010/main" val="384252566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23AE3-B1DC-B99B-7624-871685387BFA}"/>
              </a:ext>
            </a:extLst>
          </p:cNvPr>
          <p:cNvSpPr>
            <a:spLocks noGrp="1"/>
          </p:cNvSpPr>
          <p:nvPr>
            <p:ph type="title"/>
          </p:nvPr>
        </p:nvSpPr>
        <p:spPr/>
        <p:txBody>
          <a:bodyPr/>
          <a:lstStyle/>
          <a:p>
            <a:r>
              <a:rPr lang="de-DE"/>
              <a:t>Design </a:t>
            </a:r>
            <a:r>
              <a:rPr lang="de-DE" err="1"/>
              <a:t>pattern</a:t>
            </a:r>
            <a:r>
              <a:rPr lang="de-DE"/>
              <a:t>: MVC</a:t>
            </a:r>
            <a:endParaRPr lang="de-DE">
              <a:ea typeface="Calibri Light"/>
              <a:cs typeface="Calibri Light"/>
            </a:endParaRPr>
          </a:p>
        </p:txBody>
      </p:sp>
      <p:pic>
        <p:nvPicPr>
          <p:cNvPr id="47" name="Grafik 46" descr="Ein Bild, das Text, Screenshot, Schrift, Zahl enthält.&#10;&#10;Beschreibung automatisch generiert.">
            <a:extLst>
              <a:ext uri="{FF2B5EF4-FFF2-40B4-BE49-F238E27FC236}">
                <a16:creationId xmlns:a16="http://schemas.microsoft.com/office/drawing/2014/main" id="{8E0EFDBA-89CD-31B6-6C58-64B6BBEE8E77}"/>
              </a:ext>
            </a:extLst>
          </p:cNvPr>
          <p:cNvPicPr>
            <a:picLocks noChangeAspect="1"/>
          </p:cNvPicPr>
          <p:nvPr/>
        </p:nvPicPr>
        <p:blipFill>
          <a:blip r:embed="rId2"/>
          <a:stretch>
            <a:fillRect/>
          </a:stretch>
        </p:blipFill>
        <p:spPr>
          <a:xfrm>
            <a:off x="2285329" y="2737062"/>
            <a:ext cx="2528553" cy="3315706"/>
          </a:xfrm>
          <a:prstGeom prst="rect">
            <a:avLst/>
          </a:prstGeom>
        </p:spPr>
      </p:pic>
      <p:sp>
        <p:nvSpPr>
          <p:cNvPr id="48" name="Rechteck 47">
            <a:extLst>
              <a:ext uri="{FF2B5EF4-FFF2-40B4-BE49-F238E27FC236}">
                <a16:creationId xmlns:a16="http://schemas.microsoft.com/office/drawing/2014/main" id="{068BDF73-ABFF-7CF3-A0C2-B2C94603BD81}"/>
              </a:ext>
            </a:extLst>
          </p:cNvPr>
          <p:cNvSpPr/>
          <p:nvPr/>
        </p:nvSpPr>
        <p:spPr>
          <a:xfrm>
            <a:off x="6721966" y="5557067"/>
            <a:ext cx="1663521" cy="547352"/>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ea typeface="Calibri"/>
                <a:cs typeface="Calibri"/>
              </a:rPr>
              <a:t>Spring Web Services</a:t>
            </a:r>
            <a:endParaRPr lang="de-DE"/>
          </a:p>
        </p:txBody>
      </p:sp>
      <p:sp>
        <p:nvSpPr>
          <p:cNvPr id="50" name="Rechteck 49">
            <a:extLst>
              <a:ext uri="{FF2B5EF4-FFF2-40B4-BE49-F238E27FC236}">
                <a16:creationId xmlns:a16="http://schemas.microsoft.com/office/drawing/2014/main" id="{39BE9C1E-0929-ACDA-6D9C-2D8AA84BC776}"/>
              </a:ext>
            </a:extLst>
          </p:cNvPr>
          <p:cNvSpPr/>
          <p:nvPr/>
        </p:nvSpPr>
        <p:spPr>
          <a:xfrm>
            <a:off x="8188733" y="3027350"/>
            <a:ext cx="1686757" cy="5504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2000"/>
              <a:t>Account</a:t>
            </a:r>
            <a:endParaRPr lang="en-GB"/>
          </a:p>
        </p:txBody>
      </p:sp>
      <p:sp>
        <p:nvSpPr>
          <p:cNvPr id="51" name="Textfeld 50">
            <a:extLst>
              <a:ext uri="{FF2B5EF4-FFF2-40B4-BE49-F238E27FC236}">
                <a16:creationId xmlns:a16="http://schemas.microsoft.com/office/drawing/2014/main" id="{DEF81728-369E-4502-D57E-192F4F0D39BD}"/>
              </a:ext>
            </a:extLst>
          </p:cNvPr>
          <p:cNvSpPr txBox="1"/>
          <p:nvPr/>
        </p:nvSpPr>
        <p:spPr>
          <a:xfrm>
            <a:off x="8472282" y="2693026"/>
            <a:ext cx="1287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ea typeface="Calibri"/>
                <a:cs typeface="Calibri"/>
              </a:rPr>
              <a:t>Model</a:t>
            </a:r>
            <a:endParaRPr lang="de-DE"/>
          </a:p>
        </p:txBody>
      </p:sp>
      <p:sp>
        <p:nvSpPr>
          <p:cNvPr id="52" name="Textfeld 51">
            <a:extLst>
              <a:ext uri="{FF2B5EF4-FFF2-40B4-BE49-F238E27FC236}">
                <a16:creationId xmlns:a16="http://schemas.microsoft.com/office/drawing/2014/main" id="{83654EB8-37E2-39FF-930D-C8DFE5730599}"/>
              </a:ext>
            </a:extLst>
          </p:cNvPr>
          <p:cNvSpPr txBox="1"/>
          <p:nvPr/>
        </p:nvSpPr>
        <p:spPr>
          <a:xfrm>
            <a:off x="2280315" y="2428671"/>
            <a:ext cx="1972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ea typeface="Calibri"/>
                <a:cs typeface="Calibri"/>
              </a:rPr>
              <a:t>View</a:t>
            </a:r>
            <a:endParaRPr lang="de-DE"/>
          </a:p>
        </p:txBody>
      </p:sp>
      <p:sp>
        <p:nvSpPr>
          <p:cNvPr id="53" name="Textfeld 52">
            <a:extLst>
              <a:ext uri="{FF2B5EF4-FFF2-40B4-BE49-F238E27FC236}">
                <a16:creationId xmlns:a16="http://schemas.microsoft.com/office/drawing/2014/main" id="{791347E3-F457-A024-7CB7-28C497165030}"/>
              </a:ext>
            </a:extLst>
          </p:cNvPr>
          <p:cNvSpPr txBox="1"/>
          <p:nvPr/>
        </p:nvSpPr>
        <p:spPr>
          <a:xfrm>
            <a:off x="6781568" y="5185921"/>
            <a:ext cx="16232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ea typeface="Calibri"/>
                <a:cs typeface="Calibri"/>
              </a:rPr>
              <a:t>Controller</a:t>
            </a:r>
            <a:endParaRPr lang="de-DE"/>
          </a:p>
        </p:txBody>
      </p:sp>
      <p:sp>
        <p:nvSpPr>
          <p:cNvPr id="55" name="Rechteck 54">
            <a:extLst>
              <a:ext uri="{FF2B5EF4-FFF2-40B4-BE49-F238E27FC236}">
                <a16:creationId xmlns:a16="http://schemas.microsoft.com/office/drawing/2014/main" id="{D52AF482-F131-74E1-1040-7362570A2F50}"/>
              </a:ext>
            </a:extLst>
          </p:cNvPr>
          <p:cNvSpPr/>
          <p:nvPr/>
        </p:nvSpPr>
        <p:spPr>
          <a:xfrm>
            <a:off x="5610224" y="2033788"/>
            <a:ext cx="1609859" cy="57954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ea typeface="Calibri"/>
                <a:cs typeface="Calibri"/>
              </a:rPr>
              <a:t>User</a:t>
            </a:r>
            <a:endParaRPr lang="de-DE"/>
          </a:p>
        </p:txBody>
      </p:sp>
      <p:cxnSp>
        <p:nvCxnSpPr>
          <p:cNvPr id="58" name="Verbinder: gewinkelt 57">
            <a:extLst>
              <a:ext uri="{FF2B5EF4-FFF2-40B4-BE49-F238E27FC236}">
                <a16:creationId xmlns:a16="http://schemas.microsoft.com/office/drawing/2014/main" id="{D4087E38-080A-34A9-D94E-46B010C93EF3}"/>
              </a:ext>
            </a:extLst>
          </p:cNvPr>
          <p:cNvCxnSpPr/>
          <p:nvPr/>
        </p:nvCxnSpPr>
        <p:spPr>
          <a:xfrm flipH="1">
            <a:off x="4757940" y="2316667"/>
            <a:ext cx="855154" cy="185055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Verbinder: gewinkelt 59">
            <a:extLst>
              <a:ext uri="{FF2B5EF4-FFF2-40B4-BE49-F238E27FC236}">
                <a16:creationId xmlns:a16="http://schemas.microsoft.com/office/drawing/2014/main" id="{9D1D9A06-48CD-62FB-E3BE-B3497515C1B1}"/>
              </a:ext>
            </a:extLst>
          </p:cNvPr>
          <p:cNvCxnSpPr/>
          <p:nvPr/>
        </p:nvCxnSpPr>
        <p:spPr>
          <a:xfrm>
            <a:off x="4818896" y="4806582"/>
            <a:ext cx="1903070" cy="102416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27997CE1-70C0-0818-5031-F8F0DE9600A2}"/>
              </a:ext>
            </a:extLst>
          </p:cNvPr>
          <p:cNvCxnSpPr/>
          <p:nvPr/>
        </p:nvCxnSpPr>
        <p:spPr>
          <a:xfrm flipH="1" flipV="1">
            <a:off x="9002633" y="3581393"/>
            <a:ext cx="29479" cy="2237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001879FE-0C57-B095-6779-0C2FE9236CC3}"/>
              </a:ext>
            </a:extLst>
          </p:cNvPr>
          <p:cNvCxnSpPr/>
          <p:nvPr/>
        </p:nvCxnSpPr>
        <p:spPr>
          <a:xfrm>
            <a:off x="8404842" y="5822510"/>
            <a:ext cx="619473" cy="272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55E5D06E-3A5C-3747-A4E4-27F220F45D31}"/>
              </a:ext>
            </a:extLst>
          </p:cNvPr>
          <p:cNvSpPr txBox="1"/>
          <p:nvPr/>
        </p:nvSpPr>
        <p:spPr>
          <a:xfrm>
            <a:off x="5297360" y="2965385"/>
            <a:ext cx="1484208" cy="369332"/>
          </a:xfrm>
          <a:prstGeom prst="rect">
            <a:avLst/>
          </a:prstGeom>
          <a:noFill/>
        </p:spPr>
        <p:txBody>
          <a:bodyPr wrap="square" rtlCol="0">
            <a:spAutoFit/>
          </a:bodyPr>
          <a:lstStyle/>
          <a:p>
            <a:r>
              <a:rPr lang="en-GB"/>
              <a:t>Interacts with</a:t>
            </a:r>
          </a:p>
        </p:txBody>
      </p:sp>
      <p:sp>
        <p:nvSpPr>
          <p:cNvPr id="4" name="Textfeld 3">
            <a:extLst>
              <a:ext uri="{FF2B5EF4-FFF2-40B4-BE49-F238E27FC236}">
                <a16:creationId xmlns:a16="http://schemas.microsoft.com/office/drawing/2014/main" id="{0D377C37-1F58-8DE0-5A61-4BC231965DB6}"/>
              </a:ext>
            </a:extLst>
          </p:cNvPr>
          <p:cNvSpPr txBox="1"/>
          <p:nvPr/>
        </p:nvSpPr>
        <p:spPr>
          <a:xfrm>
            <a:off x="5770431" y="4376971"/>
            <a:ext cx="1484207" cy="646331"/>
          </a:xfrm>
          <a:prstGeom prst="rect">
            <a:avLst/>
          </a:prstGeom>
          <a:noFill/>
        </p:spPr>
        <p:txBody>
          <a:bodyPr wrap="square" rtlCol="0">
            <a:spAutoFit/>
          </a:bodyPr>
          <a:lstStyle/>
          <a:p>
            <a:r>
              <a:rPr lang="en-GB"/>
              <a:t>Sends Interactions</a:t>
            </a:r>
          </a:p>
        </p:txBody>
      </p:sp>
      <p:sp>
        <p:nvSpPr>
          <p:cNvPr id="5" name="Textfeld 4">
            <a:extLst>
              <a:ext uri="{FF2B5EF4-FFF2-40B4-BE49-F238E27FC236}">
                <a16:creationId xmlns:a16="http://schemas.microsoft.com/office/drawing/2014/main" id="{EB63032D-1297-C458-5E09-3EDA962FDD7F}"/>
              </a:ext>
            </a:extLst>
          </p:cNvPr>
          <p:cNvSpPr txBox="1"/>
          <p:nvPr/>
        </p:nvSpPr>
        <p:spPr>
          <a:xfrm>
            <a:off x="9991725" y="3143250"/>
            <a:ext cx="978594" cy="646331"/>
          </a:xfrm>
          <a:prstGeom prst="rect">
            <a:avLst/>
          </a:prstGeom>
          <a:noFill/>
        </p:spPr>
        <p:txBody>
          <a:bodyPr wrap="square" rtlCol="0">
            <a:spAutoFit/>
          </a:bodyPr>
          <a:lstStyle/>
          <a:p>
            <a:r>
              <a:rPr lang="en-GB"/>
              <a:t>e.g. user Data</a:t>
            </a:r>
          </a:p>
        </p:txBody>
      </p:sp>
    </p:spTree>
    <p:extLst>
      <p:ext uri="{BB962C8B-B14F-4D97-AF65-F5344CB8AC3E}">
        <p14:creationId xmlns:p14="http://schemas.microsoft.com/office/powerpoint/2010/main" val="28975924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4F8A47-026E-24D3-E0E3-3E54427B073E}"/>
              </a:ext>
            </a:extLst>
          </p:cNvPr>
          <p:cNvSpPr>
            <a:spLocks noGrp="1"/>
          </p:cNvSpPr>
          <p:nvPr>
            <p:ph type="title"/>
          </p:nvPr>
        </p:nvSpPr>
        <p:spPr/>
        <p:txBody>
          <a:bodyPr/>
          <a:lstStyle/>
          <a:p>
            <a:r>
              <a:rPr lang="de-DE">
                <a:ea typeface="+mj-lt"/>
                <a:cs typeface="+mj-lt"/>
              </a:rPr>
              <a:t>Project Goals </a:t>
            </a:r>
            <a:endParaRPr lang="de-DE">
              <a:cs typeface="Calibri Light"/>
            </a:endParaRPr>
          </a:p>
        </p:txBody>
      </p:sp>
      <p:sp>
        <p:nvSpPr>
          <p:cNvPr id="3" name="Inhaltsplatzhalter 2">
            <a:extLst>
              <a:ext uri="{FF2B5EF4-FFF2-40B4-BE49-F238E27FC236}">
                <a16:creationId xmlns:a16="http://schemas.microsoft.com/office/drawing/2014/main" id="{F21770A3-B3C2-85EB-C93F-802C9DACFEF1}"/>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de-DE" err="1">
                <a:cs typeface="Calibri" panose="020F0502020204030204"/>
              </a:rPr>
              <a:t>Platform</a:t>
            </a:r>
            <a:r>
              <a:rPr lang="de-DE">
                <a:cs typeface="Calibri" panose="020F0502020204030204"/>
              </a:rPr>
              <a:t> Development </a:t>
            </a:r>
          </a:p>
          <a:p>
            <a:pPr>
              <a:buFont typeface="Arial" panose="020F0502020204030204" pitchFamily="34" charset="0"/>
              <a:buChar char="•"/>
            </a:pPr>
            <a:r>
              <a:rPr lang="de-DE">
                <a:cs typeface="Calibri" panose="020F0502020204030204"/>
              </a:rPr>
              <a:t>Community Building </a:t>
            </a:r>
          </a:p>
          <a:p>
            <a:pPr>
              <a:buFont typeface="Arial" panose="020F0502020204030204" pitchFamily="34" charset="0"/>
              <a:buChar char="•"/>
            </a:pPr>
            <a:r>
              <a:rPr lang="de-DE" err="1">
                <a:cs typeface="Calibri" panose="020F0502020204030204"/>
              </a:rPr>
              <a:t>Resource</a:t>
            </a:r>
            <a:r>
              <a:rPr lang="de-DE">
                <a:cs typeface="Calibri" panose="020F0502020204030204"/>
              </a:rPr>
              <a:t> Sharing </a:t>
            </a:r>
          </a:p>
          <a:p>
            <a:pPr>
              <a:buFont typeface="Arial" panose="020F0502020204030204" pitchFamily="34" charset="0"/>
              <a:buChar char="•"/>
            </a:pPr>
            <a:r>
              <a:rPr lang="de-DE">
                <a:cs typeface="Calibri" panose="020F0502020204030204"/>
              </a:rPr>
              <a:t>Event Information </a:t>
            </a:r>
          </a:p>
          <a:p>
            <a:pPr>
              <a:buFont typeface="Arial" panose="020F0502020204030204" pitchFamily="34" charset="0"/>
              <a:buChar char="•"/>
            </a:pPr>
            <a:r>
              <a:rPr lang="de-DE">
                <a:cs typeface="Calibri" panose="020F0502020204030204"/>
              </a:rPr>
              <a:t>Interactive Communication </a:t>
            </a:r>
          </a:p>
          <a:p>
            <a:pPr>
              <a:buFont typeface="Arial" panose="020F0502020204030204" pitchFamily="34" charset="0"/>
              <a:buChar char="•"/>
            </a:pPr>
            <a:r>
              <a:rPr lang="de-DE">
                <a:cs typeface="Calibri" panose="020F0502020204030204"/>
              </a:rPr>
              <a:t>User-</a:t>
            </a:r>
            <a:r>
              <a:rPr lang="de-DE" err="1">
                <a:cs typeface="Calibri" panose="020F0502020204030204"/>
              </a:rPr>
              <a:t>Friendliness</a:t>
            </a:r>
          </a:p>
          <a:p>
            <a:pPr>
              <a:buFont typeface="Arial" panose="020F0502020204030204" pitchFamily="34" charset="0"/>
              <a:buChar char="•"/>
            </a:pPr>
            <a:r>
              <a:rPr lang="de-DE">
                <a:cs typeface="Calibri" panose="020F0502020204030204"/>
              </a:rPr>
              <a:t>Privacy and Security </a:t>
            </a:r>
          </a:p>
          <a:p>
            <a:pPr>
              <a:buFont typeface="Arial" panose="020F0502020204030204" pitchFamily="34" charset="0"/>
              <a:buChar char="•"/>
            </a:pPr>
            <a:r>
              <a:rPr lang="de-DE" err="1">
                <a:cs typeface="Calibri" panose="020F0502020204030204"/>
              </a:rPr>
              <a:t>Scalability</a:t>
            </a:r>
            <a:r>
              <a:rPr lang="de-DE">
                <a:cs typeface="Calibri" panose="020F0502020204030204"/>
              </a:rPr>
              <a:t> </a:t>
            </a:r>
          </a:p>
        </p:txBody>
      </p:sp>
    </p:spTree>
    <p:extLst>
      <p:ext uri="{BB962C8B-B14F-4D97-AF65-F5344CB8AC3E}">
        <p14:creationId xmlns:p14="http://schemas.microsoft.com/office/powerpoint/2010/main" val="2168420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23AE3-B1DC-B99B-7624-871685387BFA}"/>
              </a:ext>
            </a:extLst>
          </p:cNvPr>
          <p:cNvSpPr>
            <a:spLocks noGrp="1"/>
          </p:cNvSpPr>
          <p:nvPr>
            <p:ph type="title"/>
          </p:nvPr>
        </p:nvSpPr>
        <p:spPr/>
        <p:txBody>
          <a:bodyPr/>
          <a:lstStyle/>
          <a:p>
            <a:r>
              <a:rPr lang="de-DE"/>
              <a:t>Design </a:t>
            </a:r>
            <a:r>
              <a:rPr lang="de-DE" err="1"/>
              <a:t>pattern</a:t>
            </a:r>
            <a:r>
              <a:rPr lang="de-DE"/>
              <a:t>: Interface Segregation</a:t>
            </a:r>
            <a:endParaRPr lang="de-DE">
              <a:ea typeface="Calibri Light"/>
              <a:cs typeface="Calibri Light"/>
            </a:endParaRPr>
          </a:p>
        </p:txBody>
      </p:sp>
      <p:sp>
        <p:nvSpPr>
          <p:cNvPr id="4" name="Rechteck 3">
            <a:extLst>
              <a:ext uri="{FF2B5EF4-FFF2-40B4-BE49-F238E27FC236}">
                <a16:creationId xmlns:a16="http://schemas.microsoft.com/office/drawing/2014/main" id="{57703D99-C0A9-91F5-FB7E-822F722CF7F4}"/>
              </a:ext>
            </a:extLst>
          </p:cNvPr>
          <p:cNvSpPr/>
          <p:nvPr/>
        </p:nvSpPr>
        <p:spPr>
          <a:xfrm>
            <a:off x="5229225" y="4371974"/>
            <a:ext cx="1733550" cy="485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err="1"/>
              <a:t>AccountService</a:t>
            </a:r>
            <a:endParaRPr lang="en-GB"/>
          </a:p>
        </p:txBody>
      </p:sp>
      <p:sp>
        <p:nvSpPr>
          <p:cNvPr id="6" name="Rechteck 5">
            <a:extLst>
              <a:ext uri="{FF2B5EF4-FFF2-40B4-BE49-F238E27FC236}">
                <a16:creationId xmlns:a16="http://schemas.microsoft.com/office/drawing/2014/main" id="{7AF9E24B-B155-B201-E2AB-DD3E61910221}"/>
              </a:ext>
            </a:extLst>
          </p:cNvPr>
          <p:cNvSpPr/>
          <p:nvPr/>
        </p:nvSpPr>
        <p:spPr>
          <a:xfrm>
            <a:off x="7467599" y="2508884"/>
            <a:ext cx="2657476" cy="571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err="1"/>
              <a:t>AdministratorController</a:t>
            </a:r>
            <a:endParaRPr lang="en-GB"/>
          </a:p>
        </p:txBody>
      </p:sp>
      <p:sp>
        <p:nvSpPr>
          <p:cNvPr id="7" name="Rechteck 6">
            <a:extLst>
              <a:ext uri="{FF2B5EF4-FFF2-40B4-BE49-F238E27FC236}">
                <a16:creationId xmlns:a16="http://schemas.microsoft.com/office/drawing/2014/main" id="{5C260567-6104-5B8F-0E5F-C505190918DD}"/>
              </a:ext>
            </a:extLst>
          </p:cNvPr>
          <p:cNvSpPr/>
          <p:nvPr/>
        </p:nvSpPr>
        <p:spPr>
          <a:xfrm>
            <a:off x="2200277" y="2508884"/>
            <a:ext cx="2524125"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err="1"/>
              <a:t>ClientUserController</a:t>
            </a:r>
            <a:endParaRPr lang="en-GB"/>
          </a:p>
        </p:txBody>
      </p:sp>
      <p:cxnSp>
        <p:nvCxnSpPr>
          <p:cNvPr id="9" name="Verbinder: gewinkelt 8">
            <a:extLst>
              <a:ext uri="{FF2B5EF4-FFF2-40B4-BE49-F238E27FC236}">
                <a16:creationId xmlns:a16="http://schemas.microsoft.com/office/drawing/2014/main" id="{A28D3716-9887-7BCE-39DC-33C199592B54}"/>
              </a:ext>
            </a:extLst>
          </p:cNvPr>
          <p:cNvCxnSpPr>
            <a:stCxn id="7" idx="2"/>
            <a:endCxn id="4" idx="1"/>
          </p:cNvCxnSpPr>
          <p:nvPr/>
        </p:nvCxnSpPr>
        <p:spPr>
          <a:xfrm rot="16200000" flipH="1">
            <a:off x="3578543" y="2964180"/>
            <a:ext cx="1534478" cy="176688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Verbinder: gewinkelt 9">
            <a:extLst>
              <a:ext uri="{FF2B5EF4-FFF2-40B4-BE49-F238E27FC236}">
                <a16:creationId xmlns:a16="http://schemas.microsoft.com/office/drawing/2014/main" id="{77FC6548-800B-26F1-0C94-C21FDF24F7DA}"/>
              </a:ext>
            </a:extLst>
          </p:cNvPr>
          <p:cNvCxnSpPr>
            <a:cxnSpLocks/>
            <a:endCxn id="4" idx="3"/>
          </p:cNvCxnSpPr>
          <p:nvPr/>
        </p:nvCxnSpPr>
        <p:spPr>
          <a:xfrm rot="10800000" flipV="1">
            <a:off x="6962776" y="3108954"/>
            <a:ext cx="1833565" cy="1505907"/>
          </a:xfrm>
          <a:prstGeom prst="bentConnector3">
            <a:avLst>
              <a:gd name="adj1" fmla="val -3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7598CB61-55FE-D72F-4F2A-6FB688AC987F}"/>
              </a:ext>
            </a:extLst>
          </p:cNvPr>
          <p:cNvSpPr/>
          <p:nvPr/>
        </p:nvSpPr>
        <p:spPr>
          <a:xfrm>
            <a:off x="8610600" y="5414955"/>
            <a:ext cx="18669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err="1"/>
              <a:t>CourseController</a:t>
            </a:r>
            <a:endParaRPr lang="en-GB"/>
          </a:p>
        </p:txBody>
      </p:sp>
      <p:sp>
        <p:nvSpPr>
          <p:cNvPr id="14" name="Textfeld 13">
            <a:extLst>
              <a:ext uri="{FF2B5EF4-FFF2-40B4-BE49-F238E27FC236}">
                <a16:creationId xmlns:a16="http://schemas.microsoft.com/office/drawing/2014/main" id="{93E18B78-38DA-EB61-753B-A13976945C36}"/>
              </a:ext>
            </a:extLst>
          </p:cNvPr>
          <p:cNvSpPr txBox="1"/>
          <p:nvPr/>
        </p:nvSpPr>
        <p:spPr>
          <a:xfrm>
            <a:off x="3676650" y="4228475"/>
            <a:ext cx="733425" cy="338554"/>
          </a:xfrm>
          <a:prstGeom prst="rect">
            <a:avLst/>
          </a:prstGeom>
          <a:noFill/>
        </p:spPr>
        <p:txBody>
          <a:bodyPr wrap="square" rtlCol="0">
            <a:spAutoFit/>
          </a:bodyPr>
          <a:lstStyle/>
          <a:p>
            <a:r>
              <a:rPr lang="en-GB" sz="1600"/>
              <a:t>uses</a:t>
            </a:r>
          </a:p>
        </p:txBody>
      </p:sp>
      <p:sp>
        <p:nvSpPr>
          <p:cNvPr id="15" name="Textfeld 14">
            <a:extLst>
              <a:ext uri="{FF2B5EF4-FFF2-40B4-BE49-F238E27FC236}">
                <a16:creationId xmlns:a16="http://schemas.microsoft.com/office/drawing/2014/main" id="{0BC71B87-2784-89B0-E364-13A098E52F8B}"/>
              </a:ext>
            </a:extLst>
          </p:cNvPr>
          <p:cNvSpPr txBox="1"/>
          <p:nvPr/>
        </p:nvSpPr>
        <p:spPr>
          <a:xfrm>
            <a:off x="7905750" y="4238000"/>
            <a:ext cx="733425" cy="338554"/>
          </a:xfrm>
          <a:prstGeom prst="rect">
            <a:avLst/>
          </a:prstGeom>
          <a:noFill/>
        </p:spPr>
        <p:txBody>
          <a:bodyPr wrap="square" rtlCol="0">
            <a:spAutoFit/>
          </a:bodyPr>
          <a:lstStyle/>
          <a:p>
            <a:r>
              <a:rPr lang="en-GB" sz="1600"/>
              <a:t>uses</a:t>
            </a:r>
          </a:p>
        </p:txBody>
      </p:sp>
      <p:cxnSp>
        <p:nvCxnSpPr>
          <p:cNvPr id="17" name="Verbinder: gewinkelt 16">
            <a:extLst>
              <a:ext uri="{FF2B5EF4-FFF2-40B4-BE49-F238E27FC236}">
                <a16:creationId xmlns:a16="http://schemas.microsoft.com/office/drawing/2014/main" id="{BD96BB9F-06F9-1449-284C-61450789ADED}"/>
              </a:ext>
            </a:extLst>
          </p:cNvPr>
          <p:cNvCxnSpPr>
            <a:stCxn id="13" idx="1"/>
            <a:endCxn id="4" idx="2"/>
          </p:cNvCxnSpPr>
          <p:nvPr/>
        </p:nvCxnSpPr>
        <p:spPr>
          <a:xfrm rot="10800000">
            <a:off x="6096000" y="4857749"/>
            <a:ext cx="2514600" cy="842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1039BF6B-5742-F3BE-C8CB-80EB28EB35B6}"/>
              </a:ext>
            </a:extLst>
          </p:cNvPr>
          <p:cNvSpPr txBox="1"/>
          <p:nvPr/>
        </p:nvSpPr>
        <p:spPr>
          <a:xfrm>
            <a:off x="6543675" y="5376648"/>
            <a:ext cx="1562100" cy="369332"/>
          </a:xfrm>
          <a:prstGeom prst="rect">
            <a:avLst/>
          </a:prstGeom>
          <a:noFill/>
        </p:spPr>
        <p:txBody>
          <a:bodyPr wrap="square" rtlCol="0">
            <a:spAutoFit/>
          </a:bodyPr>
          <a:lstStyle/>
          <a:p>
            <a:r>
              <a:rPr lang="en-GB"/>
              <a:t>Doesn´t use</a:t>
            </a:r>
          </a:p>
        </p:txBody>
      </p:sp>
      <p:cxnSp>
        <p:nvCxnSpPr>
          <p:cNvPr id="21" name="Gerader Verbinder 20">
            <a:extLst>
              <a:ext uri="{FF2B5EF4-FFF2-40B4-BE49-F238E27FC236}">
                <a16:creationId xmlns:a16="http://schemas.microsoft.com/office/drawing/2014/main" id="{CCD4E722-A3E0-F022-23F0-E4FDF9CCD326}"/>
              </a:ext>
            </a:extLst>
          </p:cNvPr>
          <p:cNvCxnSpPr>
            <a:cxnSpLocks/>
          </p:cNvCxnSpPr>
          <p:nvPr/>
        </p:nvCxnSpPr>
        <p:spPr>
          <a:xfrm flipV="1">
            <a:off x="5895975" y="5414955"/>
            <a:ext cx="400050" cy="521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7997331F-F8E9-4313-BEC2-3573BA5AD832}"/>
              </a:ext>
            </a:extLst>
          </p:cNvPr>
          <p:cNvCxnSpPr>
            <a:cxnSpLocks/>
          </p:cNvCxnSpPr>
          <p:nvPr/>
        </p:nvCxnSpPr>
        <p:spPr>
          <a:xfrm rot="5400000" flipV="1">
            <a:off x="5895975" y="5424480"/>
            <a:ext cx="400050" cy="5217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516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23AE3-B1DC-B99B-7624-871685387BFA}"/>
              </a:ext>
            </a:extLst>
          </p:cNvPr>
          <p:cNvSpPr>
            <a:spLocks noGrp="1"/>
          </p:cNvSpPr>
          <p:nvPr>
            <p:ph type="title"/>
          </p:nvPr>
        </p:nvSpPr>
        <p:spPr/>
        <p:txBody>
          <a:bodyPr/>
          <a:lstStyle/>
          <a:p>
            <a:r>
              <a:rPr lang="de-DE" err="1"/>
              <a:t>Why</a:t>
            </a:r>
            <a:r>
              <a:rPr lang="de-DE"/>
              <a:t> </a:t>
            </a:r>
            <a:r>
              <a:rPr lang="de-DE" err="1"/>
              <a:t>these</a:t>
            </a:r>
            <a:r>
              <a:rPr lang="de-DE"/>
              <a:t> </a:t>
            </a:r>
            <a:r>
              <a:rPr lang="de-DE" err="1"/>
              <a:t>two</a:t>
            </a:r>
            <a:r>
              <a:rPr lang="de-DE"/>
              <a:t>?</a:t>
            </a:r>
            <a:endParaRPr lang="de-DE">
              <a:ea typeface="Calibri Light"/>
              <a:cs typeface="Calibri Light"/>
            </a:endParaRPr>
          </a:p>
        </p:txBody>
      </p:sp>
      <p:sp>
        <p:nvSpPr>
          <p:cNvPr id="3" name="Textfeld 2">
            <a:extLst>
              <a:ext uri="{FF2B5EF4-FFF2-40B4-BE49-F238E27FC236}">
                <a16:creationId xmlns:a16="http://schemas.microsoft.com/office/drawing/2014/main" id="{F3C99F8E-D3CA-4DD3-33C5-CFF1A8405CFF}"/>
              </a:ext>
            </a:extLst>
          </p:cNvPr>
          <p:cNvSpPr txBox="1"/>
          <p:nvPr/>
        </p:nvSpPr>
        <p:spPr>
          <a:xfrm>
            <a:off x="1171575" y="1990725"/>
            <a:ext cx="9984105" cy="3139321"/>
          </a:xfrm>
          <a:prstGeom prst="rect">
            <a:avLst/>
          </a:prstGeom>
          <a:noFill/>
        </p:spPr>
        <p:txBody>
          <a:bodyPr wrap="square" rtlCol="0">
            <a:spAutoFit/>
          </a:bodyPr>
          <a:lstStyle/>
          <a:p>
            <a:pPr marL="285750" indent="-285750">
              <a:buFont typeface="Arial" panose="020B0604020202020204" pitchFamily="34" charset="0"/>
              <a:buChar char="•"/>
            </a:pPr>
            <a:r>
              <a:rPr lang="en-GB"/>
              <a:t>Easy collaboration</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Clear arrangement</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Scalability</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Maintainability</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Modular</a:t>
            </a:r>
          </a:p>
          <a:p>
            <a:endParaRPr lang="en-GB"/>
          </a:p>
          <a:p>
            <a:endParaRPr lang="en-GB"/>
          </a:p>
        </p:txBody>
      </p:sp>
    </p:spTree>
    <p:extLst>
      <p:ext uri="{BB962C8B-B14F-4D97-AF65-F5344CB8AC3E}">
        <p14:creationId xmlns:p14="http://schemas.microsoft.com/office/powerpoint/2010/main" val="2107832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A1C8D0-A832-DF15-DEAE-19F1CFAC2A88}"/>
              </a:ext>
            </a:extLst>
          </p:cNvPr>
          <p:cNvSpPr>
            <a:spLocks noGrp="1"/>
          </p:cNvSpPr>
          <p:nvPr>
            <p:ph type="title"/>
          </p:nvPr>
        </p:nvSpPr>
        <p:spPr/>
        <p:txBody>
          <a:bodyPr/>
          <a:lstStyle/>
          <a:p>
            <a:r>
              <a:rPr lang="de-DE">
                <a:ea typeface="+mj-lt"/>
                <a:cs typeface="+mj-lt"/>
              </a:rPr>
              <a:t>Live </a:t>
            </a:r>
            <a:r>
              <a:rPr lang="de-DE" err="1">
                <a:ea typeface="+mj-lt"/>
                <a:cs typeface="+mj-lt"/>
              </a:rPr>
              <a:t>demo</a:t>
            </a:r>
            <a:r>
              <a:rPr lang="de-DE">
                <a:ea typeface="+mj-lt"/>
                <a:cs typeface="+mj-lt"/>
              </a:rPr>
              <a:t> </a:t>
            </a:r>
            <a:r>
              <a:rPr lang="de-DE" err="1">
                <a:ea typeface="+mj-lt"/>
                <a:cs typeface="+mj-lt"/>
              </a:rPr>
              <a:t>of</a:t>
            </a:r>
            <a:r>
              <a:rPr lang="de-DE">
                <a:ea typeface="+mj-lt"/>
                <a:cs typeface="+mj-lt"/>
              </a:rPr>
              <a:t> </a:t>
            </a:r>
            <a:r>
              <a:rPr lang="de-DE" err="1">
                <a:ea typeface="+mj-lt"/>
                <a:cs typeface="+mj-lt"/>
              </a:rPr>
              <a:t>current</a:t>
            </a:r>
            <a:r>
              <a:rPr lang="de-DE">
                <a:ea typeface="+mj-lt"/>
                <a:cs typeface="+mj-lt"/>
              </a:rPr>
              <a:t> </a:t>
            </a:r>
            <a:r>
              <a:rPr lang="de-DE" err="1">
                <a:ea typeface="+mj-lt"/>
                <a:cs typeface="+mj-lt"/>
              </a:rPr>
              <a:t>status</a:t>
            </a:r>
            <a:endParaRPr lang="de-DE"/>
          </a:p>
        </p:txBody>
      </p:sp>
      <p:sp>
        <p:nvSpPr>
          <p:cNvPr id="3" name="Inhaltsplatzhalter 2">
            <a:extLst>
              <a:ext uri="{FF2B5EF4-FFF2-40B4-BE49-F238E27FC236}">
                <a16:creationId xmlns:a16="http://schemas.microsoft.com/office/drawing/2014/main" id="{5A2B9312-FCDB-DBC6-B9C8-03C193416E1F}"/>
              </a:ext>
            </a:extLst>
          </p:cNvPr>
          <p:cNvSpPr>
            <a:spLocks noGrp="1"/>
          </p:cNvSpPr>
          <p:nvPr>
            <p:ph idx="1"/>
          </p:nvPr>
        </p:nvSpPr>
        <p:spPr/>
        <p:txBody>
          <a:bodyPr/>
          <a:lstStyle/>
          <a:p>
            <a:pPr marL="0" indent="0">
              <a:buNone/>
            </a:pPr>
            <a:r>
              <a:rPr lang="de-DE" err="1"/>
              <a:t>Implemented</a:t>
            </a:r>
            <a:r>
              <a:rPr lang="de-DE"/>
              <a:t> so </a:t>
            </a:r>
            <a:r>
              <a:rPr lang="de-DE" err="1"/>
              <a:t>far</a:t>
            </a:r>
            <a:r>
              <a:rPr lang="de-DE"/>
              <a:t>:</a:t>
            </a:r>
          </a:p>
          <a:p>
            <a:pPr>
              <a:buSzPct val="110000"/>
              <a:buFont typeface="Arial" panose="020B0604020202020204" pitchFamily="34" charset="0"/>
              <a:buChar char="•"/>
            </a:pPr>
            <a:r>
              <a:rPr lang="de-DE"/>
              <a:t> Header</a:t>
            </a:r>
          </a:p>
          <a:p>
            <a:pPr>
              <a:buSzPct val="110000"/>
              <a:buFont typeface="Arial" panose="020B0604020202020204" pitchFamily="34" charset="0"/>
              <a:buChar char="•"/>
            </a:pPr>
            <a:r>
              <a:rPr lang="de-DE"/>
              <a:t> Post (</a:t>
            </a:r>
            <a:r>
              <a:rPr lang="de-DE" err="1"/>
              <a:t>with</a:t>
            </a:r>
            <a:r>
              <a:rPr lang="de-DE"/>
              <a:t> </a:t>
            </a:r>
            <a:r>
              <a:rPr lang="de-DE" err="1"/>
              <a:t>menu</a:t>
            </a:r>
            <a:r>
              <a:rPr lang="de-DE"/>
              <a:t>)</a:t>
            </a:r>
          </a:p>
          <a:p>
            <a:pPr>
              <a:buSzPct val="110000"/>
              <a:buFont typeface="Arial" panose="020B0604020202020204" pitchFamily="34" charset="0"/>
              <a:buChar char="•"/>
            </a:pPr>
            <a:r>
              <a:rPr lang="de-DE"/>
              <a:t> Login (</a:t>
            </a:r>
            <a:r>
              <a:rPr lang="de-DE" err="1"/>
              <a:t>first</a:t>
            </a:r>
            <a:r>
              <a:rPr lang="de-DE"/>
              <a:t> </a:t>
            </a:r>
            <a:r>
              <a:rPr lang="de-DE" err="1"/>
              <a:t>view</a:t>
            </a:r>
            <a:r>
              <a:rPr lang="de-DE"/>
              <a:t>)</a:t>
            </a:r>
          </a:p>
          <a:p>
            <a:pPr>
              <a:buSzPct val="110000"/>
              <a:buFont typeface="Arial" panose="020B0604020202020204" pitchFamily="34" charset="0"/>
              <a:buChar char="•"/>
            </a:pPr>
            <a:r>
              <a:rPr lang="de-DE"/>
              <a:t> </a:t>
            </a:r>
            <a:r>
              <a:rPr lang="de-DE" err="1"/>
              <a:t>Sign</a:t>
            </a:r>
            <a:r>
              <a:rPr lang="de-DE"/>
              <a:t> Up (</a:t>
            </a:r>
            <a:r>
              <a:rPr lang="de-DE" err="1"/>
              <a:t>first</a:t>
            </a:r>
            <a:r>
              <a:rPr lang="de-DE"/>
              <a:t> </a:t>
            </a:r>
            <a:r>
              <a:rPr lang="de-DE" err="1"/>
              <a:t>view</a:t>
            </a:r>
            <a:r>
              <a:rPr lang="de-DE"/>
              <a:t>)</a:t>
            </a:r>
          </a:p>
        </p:txBody>
      </p:sp>
    </p:spTree>
    <p:extLst>
      <p:ext uri="{BB962C8B-B14F-4D97-AF65-F5344CB8AC3E}">
        <p14:creationId xmlns:p14="http://schemas.microsoft.com/office/powerpoint/2010/main" val="376833552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9BEAA-A262-D4E6-6185-5C370E451C4F}"/>
              </a:ext>
            </a:extLst>
          </p:cNvPr>
          <p:cNvSpPr>
            <a:spLocks noGrp="1"/>
          </p:cNvSpPr>
          <p:nvPr>
            <p:ph type="title"/>
          </p:nvPr>
        </p:nvSpPr>
        <p:spPr/>
        <p:txBody>
          <a:bodyPr/>
          <a:lstStyle/>
          <a:p>
            <a:r>
              <a:rPr lang="de-DE">
                <a:cs typeface="Calibri Light"/>
              </a:rPr>
              <a:t>Support our project!</a:t>
            </a:r>
            <a:endParaRPr lang="de-DE"/>
          </a:p>
        </p:txBody>
      </p:sp>
      <p:sp>
        <p:nvSpPr>
          <p:cNvPr id="6" name="Titel 1">
            <a:extLst>
              <a:ext uri="{FF2B5EF4-FFF2-40B4-BE49-F238E27FC236}">
                <a16:creationId xmlns:a16="http://schemas.microsoft.com/office/drawing/2014/main" id="{BE8C184E-1453-92AC-6D81-B2C88AAC3C12}"/>
              </a:ext>
            </a:extLst>
          </p:cNvPr>
          <p:cNvSpPr txBox="1">
            <a:spLocks/>
          </p:cNvSpPr>
          <p:nvPr/>
        </p:nvSpPr>
        <p:spPr>
          <a:xfrm>
            <a:off x="4733928" y="2292464"/>
            <a:ext cx="34289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a:cs typeface="Calibri Light"/>
                <a:hlinkClick r:id="rId4"/>
              </a:rPr>
              <a:t>https://www.paypal.com/paypalme/dhbwhub</a:t>
            </a:r>
            <a:endParaRPr lang="de-DE" sz="2400">
              <a:cs typeface="Calibri Light"/>
            </a:endParaRPr>
          </a:p>
          <a:p>
            <a:endParaRPr lang="de-DE" sz="2400">
              <a:ea typeface="Calibri Light"/>
              <a:cs typeface="Calibri Light"/>
            </a:endParaRPr>
          </a:p>
          <a:p>
            <a:endParaRPr lang="de-DE" sz="2400">
              <a:ea typeface="Calibri Light"/>
              <a:cs typeface="Calibri Light"/>
            </a:endParaRPr>
          </a:p>
        </p:txBody>
      </p:sp>
      <p:pic>
        <p:nvPicPr>
          <p:cNvPr id="3" name="Grafik 2" descr="Ein Bild, das Schrift, Text, Grafiken, Logo enthält.">
            <a:extLst>
              <a:ext uri="{FF2B5EF4-FFF2-40B4-BE49-F238E27FC236}">
                <a16:creationId xmlns:a16="http://schemas.microsoft.com/office/drawing/2014/main" id="{4613D376-BE3B-7C1E-8B98-62628F1D6394}"/>
              </a:ext>
            </a:extLst>
          </p:cNvPr>
          <p:cNvPicPr>
            <a:picLocks noChangeAspect="1"/>
          </p:cNvPicPr>
          <p:nvPr/>
        </p:nvPicPr>
        <p:blipFill rotWithShape="1">
          <a:blip r:embed="rId5">
            <a:extLst>
              <a:ext uri="{28A0092B-C50C-407E-A947-70E740481C1C}">
                <a14:useLocalDpi xmlns:a14="http://schemas.microsoft.com/office/drawing/2010/main" val="0"/>
              </a:ext>
            </a:extLst>
          </a:blip>
          <a:srcRect t="13744" b="9999"/>
          <a:stretch/>
        </p:blipFill>
        <p:spPr>
          <a:xfrm>
            <a:off x="6998097" y="954433"/>
            <a:ext cx="2458961" cy="670201"/>
          </a:xfrm>
          <a:prstGeom prst="rect">
            <a:avLst/>
          </a:prstGeom>
        </p:spPr>
      </p:pic>
      <p:pic>
        <p:nvPicPr>
          <p:cNvPr id="9" name="Grafik 8" descr="Ein Bild, das Muster, Farbigkeit, rot, Kunst enthält.&#10;&#10;Automatisch generierte Beschreibung">
            <a:extLst>
              <a:ext uri="{FF2B5EF4-FFF2-40B4-BE49-F238E27FC236}">
                <a16:creationId xmlns:a16="http://schemas.microsoft.com/office/drawing/2014/main" id="{444AF81B-8B8B-59CF-B1B3-D8621C640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 y="2084072"/>
            <a:ext cx="3614503" cy="3614503"/>
          </a:xfrm>
          <a:prstGeom prst="rect">
            <a:avLst/>
          </a:prstGeom>
        </p:spPr>
      </p:pic>
      <p:pic>
        <p:nvPicPr>
          <p:cNvPr id="5" name="Kleine Spende bitte (Original) (1)">
            <a:hlinkClick r:id="" action="ppaction://media"/>
            <a:extLst>
              <a:ext uri="{FF2B5EF4-FFF2-40B4-BE49-F238E27FC236}">
                <a16:creationId xmlns:a16="http://schemas.microsoft.com/office/drawing/2014/main" id="{F5B0DE23-90B1-9B51-374C-AAB0302B75C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014792" y="2292463"/>
            <a:ext cx="1915938" cy="3406111"/>
          </a:xfrm>
          <a:prstGeom prst="rect">
            <a:avLst/>
          </a:prstGeom>
        </p:spPr>
      </p:pic>
    </p:spTree>
    <p:extLst>
      <p:ext uri="{BB962C8B-B14F-4D97-AF65-F5344CB8AC3E}">
        <p14:creationId xmlns:p14="http://schemas.microsoft.com/office/powerpoint/2010/main" val="3053298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el 1">
            <a:extLst>
              <a:ext uri="{FF2B5EF4-FFF2-40B4-BE49-F238E27FC236}">
                <a16:creationId xmlns:a16="http://schemas.microsoft.com/office/drawing/2014/main" id="{EA6A0F74-7219-6B9A-0050-3845C7E6E0E6}"/>
              </a:ext>
            </a:extLst>
          </p:cNvPr>
          <p:cNvSpPr>
            <a:spLocks noGrp="1"/>
          </p:cNvSpPr>
          <p:nvPr>
            <p:ph type="title"/>
          </p:nvPr>
        </p:nvSpPr>
        <p:spPr>
          <a:xfrm>
            <a:off x="492370" y="605896"/>
            <a:ext cx="3084844" cy="5646208"/>
          </a:xfrm>
        </p:spPr>
        <p:txBody>
          <a:bodyPr anchor="ctr">
            <a:normAutofit/>
          </a:bodyPr>
          <a:lstStyle/>
          <a:p>
            <a:r>
              <a:rPr lang="de-DE" sz="3600">
                <a:solidFill>
                  <a:srgbClr val="FFFFFF"/>
                </a:solidFill>
                <a:cs typeface="Calibri Light"/>
              </a:rPr>
              <a:t>Project Vision </a:t>
            </a:r>
            <a:endParaRPr lang="de-DE" sz="3600">
              <a:solidFill>
                <a:srgbClr val="FFFFFF"/>
              </a:solidFill>
            </a:endParaRPr>
          </a:p>
        </p:txBody>
      </p:sp>
      <p:sp>
        <p:nvSpPr>
          <p:cNvPr id="8"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Inhaltsplatzhalter 2">
            <a:extLst>
              <a:ext uri="{FF2B5EF4-FFF2-40B4-BE49-F238E27FC236}">
                <a16:creationId xmlns:a16="http://schemas.microsoft.com/office/drawing/2014/main" id="{E82FA50D-4564-BBEF-A4F9-2668FC403021}"/>
              </a:ext>
            </a:extLst>
          </p:cNvPr>
          <p:cNvSpPr>
            <a:spLocks noGrp="1"/>
          </p:cNvSpPr>
          <p:nvPr>
            <p:ph idx="1"/>
          </p:nvPr>
        </p:nvSpPr>
        <p:spPr>
          <a:xfrm>
            <a:off x="4742016" y="605896"/>
            <a:ext cx="6413663" cy="5646208"/>
          </a:xfrm>
        </p:spPr>
        <p:txBody>
          <a:bodyPr anchor="ctr">
            <a:normAutofit/>
          </a:bodyPr>
          <a:lstStyle/>
          <a:p>
            <a:r>
              <a:rPr lang="en-US"/>
              <a:t>‘</a:t>
            </a:r>
            <a:r>
              <a:rPr lang="en-US" err="1"/>
              <a:t>DHBWhub</a:t>
            </a:r>
            <a:r>
              <a:rPr lang="en-US"/>
              <a:t>’ is a website and Q&amp;A-platform for students and other interested people, particularly regarding the corporate state university DHBW and its courses. Students can discuss questions or talk about other things relating to the organization of the university classes or other leisure activities.</a:t>
            </a:r>
            <a:endParaRPr lang="de-DE"/>
          </a:p>
        </p:txBody>
      </p:sp>
    </p:spTree>
    <p:extLst>
      <p:ext uri="{BB962C8B-B14F-4D97-AF65-F5344CB8AC3E}">
        <p14:creationId xmlns:p14="http://schemas.microsoft.com/office/powerpoint/2010/main" val="8215488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deliver</a:t>
            </a:r>
            <a:endParaRPr lang="de-DE">
              <a:cs typeface="Calibri Light"/>
            </a:endParaRPr>
          </a:p>
        </p:txBody>
      </p:sp>
      <p:pic>
        <p:nvPicPr>
          <p:cNvPr id="7" name="Inhaltsplatzhalter 6" descr="Ein Bild, das Text, Screenshot, Software, Multimedia-Software enthält.">
            <a:extLst>
              <a:ext uri="{FF2B5EF4-FFF2-40B4-BE49-F238E27FC236}">
                <a16:creationId xmlns:a16="http://schemas.microsoft.com/office/drawing/2014/main" id="{867D1E97-82E5-AE9E-8C21-7FA25D6C2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859" y="1851087"/>
            <a:ext cx="5811547" cy="4356154"/>
          </a:xfrm>
        </p:spPr>
      </p:pic>
    </p:spTree>
    <p:extLst>
      <p:ext uri="{BB962C8B-B14F-4D97-AF65-F5344CB8AC3E}">
        <p14:creationId xmlns:p14="http://schemas.microsoft.com/office/powerpoint/2010/main" val="77618313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a:t>
            </a:r>
            <a:r>
              <a:rPr lang="de-DE" err="1">
                <a:ea typeface="+mj-lt"/>
                <a:cs typeface="+mj-lt"/>
              </a:rPr>
              <a:t>deliver</a:t>
            </a:r>
            <a:endParaRPr lang="de-DE">
              <a:cs typeface="Calibri Light"/>
            </a:endParaRPr>
          </a:p>
        </p:txBody>
      </p:sp>
      <p:pic>
        <p:nvPicPr>
          <p:cNvPr id="7" name="Inhaltsplatzhalter 6" descr="Ein Bild, das Text, Screenshot, Software, Multimedia-Software enthält.&#10;&#10;Automatisch generierte Beschreibung">
            <a:extLst>
              <a:ext uri="{FF2B5EF4-FFF2-40B4-BE49-F238E27FC236}">
                <a16:creationId xmlns:a16="http://schemas.microsoft.com/office/drawing/2014/main" id="{E68DC1C8-825C-BF2B-9D55-2063A08C51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4209" y="1886453"/>
            <a:ext cx="6917385" cy="4448955"/>
          </a:xfrm>
        </p:spPr>
      </p:pic>
    </p:spTree>
    <p:extLst>
      <p:ext uri="{BB962C8B-B14F-4D97-AF65-F5344CB8AC3E}">
        <p14:creationId xmlns:p14="http://schemas.microsoft.com/office/powerpoint/2010/main" val="185692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a:t>
            </a:r>
            <a:r>
              <a:rPr lang="de-DE" err="1">
                <a:ea typeface="+mj-lt"/>
                <a:cs typeface="+mj-lt"/>
              </a:rPr>
              <a:t>deliver</a:t>
            </a:r>
            <a:endParaRPr lang="de-DE">
              <a:cs typeface="Calibri Light"/>
            </a:endParaRPr>
          </a:p>
        </p:txBody>
      </p:sp>
      <p:pic>
        <p:nvPicPr>
          <p:cNvPr id="6" name="Inhaltsplatzhalter 5" descr="Ein Bild, das Text, Screenshot, Software, Computersymbol enthält.&#10;&#10;Automatisch generierte Beschreibung">
            <a:extLst>
              <a:ext uri="{FF2B5EF4-FFF2-40B4-BE49-F238E27FC236}">
                <a16:creationId xmlns:a16="http://schemas.microsoft.com/office/drawing/2014/main" id="{21F85E10-1880-634B-39E5-0C4CE18F7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8023" y="1937703"/>
            <a:ext cx="6535953" cy="4266525"/>
          </a:xfrm>
        </p:spPr>
      </p:pic>
    </p:spTree>
    <p:extLst>
      <p:ext uri="{BB962C8B-B14F-4D97-AF65-F5344CB8AC3E}">
        <p14:creationId xmlns:p14="http://schemas.microsoft.com/office/powerpoint/2010/main" val="2595622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a:t>
            </a:r>
            <a:r>
              <a:rPr lang="de-DE" err="1">
                <a:ea typeface="+mj-lt"/>
                <a:cs typeface="+mj-lt"/>
              </a:rPr>
              <a:t>deliver</a:t>
            </a:r>
            <a:endParaRPr lang="de-DE">
              <a:cs typeface="Calibri Light"/>
            </a:endParaRPr>
          </a:p>
        </p:txBody>
      </p:sp>
      <p:pic>
        <p:nvPicPr>
          <p:cNvPr id="9" name="Inhaltsplatzhalter 8" descr="Ein Bild, das Text, Screenshot, Display, Software enthält.&#10;&#10;Beschreibung automatisch generiert.">
            <a:extLst>
              <a:ext uri="{FF2B5EF4-FFF2-40B4-BE49-F238E27FC236}">
                <a16:creationId xmlns:a16="http://schemas.microsoft.com/office/drawing/2014/main" id="{42697525-C32C-B16F-71DC-FE0558EDD4D0}"/>
              </a:ext>
            </a:extLst>
          </p:cNvPr>
          <p:cNvPicPr>
            <a:picLocks noGrp="1" noChangeAspect="1"/>
          </p:cNvPicPr>
          <p:nvPr>
            <p:ph idx="1"/>
          </p:nvPr>
        </p:nvPicPr>
        <p:blipFill>
          <a:blip r:embed="rId2"/>
          <a:stretch>
            <a:fillRect/>
          </a:stretch>
        </p:blipFill>
        <p:spPr>
          <a:xfrm>
            <a:off x="2602690" y="1899396"/>
            <a:ext cx="7047580" cy="4323867"/>
          </a:xfrm>
        </p:spPr>
      </p:pic>
    </p:spTree>
    <p:extLst>
      <p:ext uri="{BB962C8B-B14F-4D97-AF65-F5344CB8AC3E}">
        <p14:creationId xmlns:p14="http://schemas.microsoft.com/office/powerpoint/2010/main" val="4236413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a:t>
            </a:r>
            <a:r>
              <a:rPr lang="de-DE" err="1">
                <a:ea typeface="+mj-lt"/>
                <a:cs typeface="+mj-lt"/>
              </a:rPr>
              <a:t>deliver</a:t>
            </a:r>
            <a:endParaRPr lang="de-DE">
              <a:cs typeface="Calibri Light"/>
            </a:endParaRPr>
          </a:p>
        </p:txBody>
      </p:sp>
      <p:pic>
        <p:nvPicPr>
          <p:cNvPr id="7" name="Inhaltsplatzhalter 6" descr="Ein Bild, das Text, Screenshot, Display, Software enthält.&#10;&#10;Beschreibung automatisch generiert.">
            <a:extLst>
              <a:ext uri="{FF2B5EF4-FFF2-40B4-BE49-F238E27FC236}">
                <a16:creationId xmlns:a16="http://schemas.microsoft.com/office/drawing/2014/main" id="{D64ECC73-ABFA-97BB-5369-5162E937D62F}"/>
              </a:ext>
            </a:extLst>
          </p:cNvPr>
          <p:cNvPicPr>
            <a:picLocks noGrp="1" noChangeAspect="1"/>
          </p:cNvPicPr>
          <p:nvPr>
            <p:ph idx="1"/>
          </p:nvPr>
        </p:nvPicPr>
        <p:blipFill>
          <a:blip r:embed="rId2"/>
          <a:stretch>
            <a:fillRect/>
          </a:stretch>
        </p:blipFill>
        <p:spPr>
          <a:xfrm>
            <a:off x="3100804" y="1781340"/>
            <a:ext cx="6051353" cy="4538514"/>
          </a:xfrm>
        </p:spPr>
      </p:pic>
    </p:spTree>
    <p:extLst>
      <p:ext uri="{BB962C8B-B14F-4D97-AF65-F5344CB8AC3E}">
        <p14:creationId xmlns:p14="http://schemas.microsoft.com/office/powerpoint/2010/main" val="368596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52B"/>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1454-52CF-A271-15ED-2E8C5AC5DDF8}"/>
              </a:ext>
            </a:extLst>
          </p:cNvPr>
          <p:cNvSpPr>
            <a:spLocks noGrp="1"/>
          </p:cNvSpPr>
          <p:nvPr>
            <p:ph type="title"/>
          </p:nvPr>
        </p:nvSpPr>
        <p:spPr/>
        <p:txBody>
          <a:bodyPr/>
          <a:lstStyle/>
          <a:p>
            <a:r>
              <a:rPr lang="de-DE" err="1">
                <a:ea typeface="+mj-lt"/>
                <a:cs typeface="+mj-lt"/>
              </a:rPr>
              <a:t>What</a:t>
            </a:r>
            <a:r>
              <a:rPr lang="de-DE">
                <a:ea typeface="+mj-lt"/>
                <a:cs typeface="+mj-lt"/>
              </a:rPr>
              <a:t> </a:t>
            </a:r>
            <a:r>
              <a:rPr lang="de-DE" err="1">
                <a:ea typeface="+mj-lt"/>
                <a:cs typeface="+mj-lt"/>
              </a:rPr>
              <a:t>we</a:t>
            </a:r>
            <a:r>
              <a:rPr lang="de-DE">
                <a:ea typeface="+mj-lt"/>
                <a:cs typeface="+mj-lt"/>
              </a:rPr>
              <a:t> plan </a:t>
            </a:r>
            <a:r>
              <a:rPr lang="de-DE" err="1">
                <a:ea typeface="+mj-lt"/>
                <a:cs typeface="+mj-lt"/>
              </a:rPr>
              <a:t>to</a:t>
            </a:r>
            <a:r>
              <a:rPr lang="de-DE">
                <a:ea typeface="+mj-lt"/>
                <a:cs typeface="+mj-lt"/>
              </a:rPr>
              <a:t> </a:t>
            </a:r>
            <a:r>
              <a:rPr lang="de-DE" err="1">
                <a:ea typeface="+mj-lt"/>
                <a:cs typeface="+mj-lt"/>
              </a:rPr>
              <a:t>deliver</a:t>
            </a:r>
            <a:endParaRPr lang="de-DE">
              <a:cs typeface="Calibri Light"/>
            </a:endParaRPr>
          </a:p>
        </p:txBody>
      </p:sp>
      <p:pic>
        <p:nvPicPr>
          <p:cNvPr id="9" name="Inhaltsplatzhalter 8" descr="Ein Bild, das Text, Screenshot, Software, Multimedia-Software enthält.&#10;&#10;Beschreibung automatisch generiert.">
            <a:extLst>
              <a:ext uri="{FF2B5EF4-FFF2-40B4-BE49-F238E27FC236}">
                <a16:creationId xmlns:a16="http://schemas.microsoft.com/office/drawing/2014/main" id="{98643D15-1F2D-A611-744F-B7CCD3370E07}"/>
              </a:ext>
            </a:extLst>
          </p:cNvPr>
          <p:cNvPicPr>
            <a:picLocks noGrp="1" noChangeAspect="1"/>
          </p:cNvPicPr>
          <p:nvPr>
            <p:ph idx="1"/>
          </p:nvPr>
        </p:nvPicPr>
        <p:blipFill>
          <a:blip r:embed="rId2"/>
          <a:stretch>
            <a:fillRect/>
          </a:stretch>
        </p:blipFill>
        <p:spPr>
          <a:xfrm>
            <a:off x="2894921" y="1792072"/>
            <a:ext cx="6409457" cy="4549247"/>
          </a:xfrm>
        </p:spPr>
      </p:pic>
    </p:spTree>
    <p:extLst>
      <p:ext uri="{BB962C8B-B14F-4D97-AF65-F5344CB8AC3E}">
        <p14:creationId xmlns:p14="http://schemas.microsoft.com/office/powerpoint/2010/main" val="2409080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Rückblick">
  <a:themeElements>
    <a:clrScheme name="DHBWhub">
      <a:dk1>
        <a:sysClr val="windowText" lastClr="000000"/>
      </a:dk1>
      <a:lt1>
        <a:sysClr val="window" lastClr="FFFFFF"/>
      </a:lt1>
      <a:dk2>
        <a:srgbClr val="344068"/>
      </a:dk2>
      <a:lt2>
        <a:srgbClr val="D9E0E6"/>
      </a:lt2>
      <a:accent1>
        <a:srgbClr val="E3001B"/>
      </a:accent1>
      <a:accent2>
        <a:srgbClr val="FF5569"/>
      </a:accent2>
      <a:accent3>
        <a:srgbClr val="AA0014"/>
      </a:accent3>
      <a:accent4>
        <a:srgbClr val="71000D"/>
      </a:accent4>
      <a:accent5>
        <a:srgbClr val="71000D"/>
      </a:accent5>
      <a:accent6>
        <a:srgbClr val="AA0014"/>
      </a:accent6>
      <a:hlink>
        <a:srgbClr val="E3001B"/>
      </a:hlink>
      <a:folHlink>
        <a:srgbClr val="71000D"/>
      </a:folHlink>
    </a:clrScheme>
    <a:fontScheme name="Rückblic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ückblic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0</TotalTime>
  <Words>436</Words>
  <Application>Microsoft Office PowerPoint</Application>
  <PresentationFormat>Breitbild</PresentationFormat>
  <Paragraphs>127</Paragraphs>
  <Slides>23</Slides>
  <Notes>0</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Rückblick</vt:lpstr>
      <vt:lpstr>PowerPoint-Präsentation</vt:lpstr>
      <vt:lpstr>Project Goals </vt:lpstr>
      <vt:lpstr>Project Vision </vt:lpstr>
      <vt:lpstr>What we plan to deliver</vt:lpstr>
      <vt:lpstr>What we plan to deliver</vt:lpstr>
      <vt:lpstr>What we plan to deliver</vt:lpstr>
      <vt:lpstr>What we plan to deliver</vt:lpstr>
      <vt:lpstr>What we plan to deliver</vt:lpstr>
      <vt:lpstr>What we plan to deliver</vt:lpstr>
      <vt:lpstr>Project management – Setup </vt:lpstr>
      <vt:lpstr>Project management – Setup </vt:lpstr>
      <vt:lpstr>Project management – Setup </vt:lpstr>
      <vt:lpstr>Project management – Setup </vt:lpstr>
      <vt:lpstr>Project management – CI/CD</vt:lpstr>
      <vt:lpstr>Identifying our entities – Profiles </vt:lpstr>
      <vt:lpstr>Identifying our entities - Segmentation</vt:lpstr>
      <vt:lpstr>Identifying our entities - Interaction</vt:lpstr>
      <vt:lpstr>Identifying our entities - Summary</vt:lpstr>
      <vt:lpstr>Design pattern: MVC</vt:lpstr>
      <vt:lpstr>Design pattern: Interface Segregation</vt:lpstr>
      <vt:lpstr>Why these two?</vt:lpstr>
      <vt:lpstr>Live demo of current status</vt:lpstr>
      <vt:lpstr>Support our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Furkan Kay</dc:creator>
  <cp:lastModifiedBy>Furkan Kay</cp:lastModifiedBy>
  <cp:revision>1</cp:revision>
  <dcterms:created xsi:type="dcterms:W3CDTF">2023-11-30T07:29:04Z</dcterms:created>
  <dcterms:modified xsi:type="dcterms:W3CDTF">2023-12-07T11:27:42Z</dcterms:modified>
</cp:coreProperties>
</file>